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8"/>
  </p:notesMasterIdLst>
  <p:handoutMasterIdLst>
    <p:handoutMasterId r:id="rId29"/>
  </p:handoutMasterIdLst>
  <p:sldIdLst>
    <p:sldId id="1735" r:id="rId3"/>
    <p:sldId id="1736" r:id="rId4"/>
    <p:sldId id="2279" r:id="rId5"/>
    <p:sldId id="2120" r:id="rId6"/>
    <p:sldId id="2320" r:id="rId7"/>
    <p:sldId id="2319" r:id="rId8"/>
    <p:sldId id="2295" r:id="rId9"/>
    <p:sldId id="2278" r:id="rId10"/>
    <p:sldId id="2138" r:id="rId11"/>
    <p:sldId id="2334" r:id="rId12"/>
    <p:sldId id="2333" r:id="rId13"/>
    <p:sldId id="2330" r:id="rId14"/>
    <p:sldId id="2281" r:id="rId15"/>
    <p:sldId id="2139" r:id="rId16"/>
    <p:sldId id="2300" r:id="rId17"/>
    <p:sldId id="2283" r:id="rId18"/>
    <p:sldId id="2282" r:id="rId19"/>
    <p:sldId id="2331" r:id="rId20"/>
    <p:sldId id="2284" r:id="rId21"/>
    <p:sldId id="2290" r:id="rId22"/>
    <p:sldId id="2304" r:id="rId23"/>
    <p:sldId id="2332" r:id="rId24"/>
    <p:sldId id="2299" r:id="rId25"/>
    <p:sldId id="2301" r:id="rId26"/>
    <p:sldId id="170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5067" autoAdjust="0"/>
  </p:normalViewPr>
  <p:slideViewPr>
    <p:cSldViewPr>
      <p:cViewPr>
        <p:scale>
          <a:sx n="120" d="100"/>
          <a:sy n="120" d="100"/>
        </p:scale>
        <p:origin x="1206" y="4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14-Jun-21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14-Jun-21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pPr>
              <a:spcBef>
                <a:spcPct val="50000"/>
              </a:spcBef>
            </a:pPr>
            <a:r>
              <a:rPr lang="en-US" sz="2800" dirty="0">
                <a:solidFill>
                  <a:srgbClr val="3E4C56"/>
                </a:solidFill>
              </a:rPr>
              <a:t>How to combine two subject areas in an Alma Analytics report</a:t>
            </a:r>
            <a:endParaRPr lang="en-US" sz="2400" dirty="0">
              <a:solidFill>
                <a:srgbClr val="3E4C56"/>
              </a:solidFill>
            </a:endParaRP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Example – what are we trying to achieve?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t>What is the "issue"?</a:t>
            </a:r>
          </a:p>
          <a:p>
            <a:r>
              <a:rPr lang="en-US" sz="2200" dirty="0"/>
              <a:t>If we make the report in the "Fulfillment" subject area, then we will be missing the "Transaction Amount" which is in the "Fines and Fees Transactions" fact of the "Fines and Fees" subject area. </a:t>
            </a:r>
          </a:p>
          <a:p>
            <a:r>
              <a:rPr lang="en-US" sz="2200" dirty="0"/>
              <a:t>If we make the report in the "Fines and Fees" subject area, then we will be missing the "Loans (Not In House)" and "Loan Days" field which are in the "Loan" fact of the "Fulfillment" subject area</a:t>
            </a:r>
          </a:p>
        </p:txBody>
      </p:sp>
    </p:spTree>
    <p:extLst>
      <p:ext uri="{BB962C8B-B14F-4D97-AF65-F5344CB8AC3E}">
        <p14:creationId xmlns:p14="http://schemas.microsoft.com/office/powerpoint/2010/main" val="154362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Example – what are we trying to achieve?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t>We will therefore combine the two different subject areas:</a:t>
            </a:r>
          </a:p>
          <a:p>
            <a:pPr lvl="1"/>
            <a:r>
              <a:rPr lang="en-US" sz="2200" dirty="0">
                <a:solidFill>
                  <a:srgbClr val="3E4C56"/>
                </a:solidFill>
              </a:rPr>
              <a:t>Fulfillment</a:t>
            </a:r>
          </a:p>
          <a:p>
            <a:pPr lvl="1"/>
            <a:r>
              <a:rPr lang="en-US" sz="2200" dirty="0">
                <a:solidFill>
                  <a:srgbClr val="3E4C56"/>
                </a:solidFill>
              </a:rPr>
              <a:t>Fines and Fees</a:t>
            </a:r>
            <a:br>
              <a:rPr lang="en-US" sz="2200" dirty="0">
                <a:solidFill>
                  <a:srgbClr val="3E4C56"/>
                </a:solidFill>
              </a:rPr>
            </a:br>
            <a:endParaRPr lang="en-US" sz="2200" dirty="0">
              <a:solidFill>
                <a:srgbClr val="3E4C56"/>
              </a:solidFill>
            </a:endParaRPr>
          </a:p>
          <a:p>
            <a:r>
              <a:rPr lang="en-US" sz="2200" dirty="0"/>
              <a:t>The common dimensions are:</a:t>
            </a:r>
          </a:p>
          <a:p>
            <a:pPr lvl="1"/>
            <a:r>
              <a:rPr lang="en-US" sz="2200" dirty="0">
                <a:solidFill>
                  <a:srgbClr val="3E4C56"/>
                </a:solidFill>
              </a:rPr>
              <a:t>Loan Details</a:t>
            </a:r>
          </a:p>
          <a:p>
            <a:pPr lvl="1"/>
            <a:r>
              <a:rPr lang="en-US" sz="2200" dirty="0">
                <a:solidFill>
                  <a:srgbClr val="3E4C56"/>
                </a:solidFill>
              </a:rPr>
              <a:t>Loan Policy</a:t>
            </a:r>
            <a:endParaRPr lang="en-US" sz="2200" dirty="0"/>
          </a:p>
        </p:txBody>
      </p:sp>
    </p:spTree>
    <p:extLst>
      <p:ext uri="{BB962C8B-B14F-4D97-AF65-F5344CB8AC3E}">
        <p14:creationId xmlns:p14="http://schemas.microsoft.com/office/powerpoint/2010/main" val="386632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Example – what are we trying to achieve?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t>Here we will reiterate: the reason we want to combine subject areas is because we want information from both of the subject areas.</a:t>
            </a:r>
          </a:p>
          <a:p>
            <a:r>
              <a:rPr lang="en-US" sz="2200" dirty="0"/>
              <a:t>We want our report to include:</a:t>
            </a:r>
          </a:p>
          <a:p>
            <a:pPr lvl="1"/>
            <a:r>
              <a:rPr lang="en-US" sz="2200" dirty="0">
                <a:solidFill>
                  <a:srgbClr val="3E4C56"/>
                </a:solidFill>
              </a:rPr>
              <a:t>"Transaction Amount" from "Fines and Fees" subject area . </a:t>
            </a:r>
          </a:p>
          <a:p>
            <a:pPr lvl="1"/>
            <a:r>
              <a:rPr lang="en-US" sz="2200" dirty="0">
                <a:solidFill>
                  <a:srgbClr val="3E4C56"/>
                </a:solidFill>
              </a:rPr>
              <a:t>"Loans (Not In House)" and "Loan Days" from the "Fulfillment"  subject area. </a:t>
            </a:r>
          </a:p>
        </p:txBody>
      </p:sp>
    </p:spTree>
    <p:extLst>
      <p:ext uri="{BB962C8B-B14F-4D97-AF65-F5344CB8AC3E}">
        <p14:creationId xmlns:p14="http://schemas.microsoft.com/office/powerpoint/2010/main" val="115150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Steps to create the report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24599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5"/>
          </a:xfrm>
        </p:spPr>
        <p:txBody>
          <a:bodyPr>
            <a:normAutofit/>
          </a:bodyPr>
          <a:lstStyle/>
          <a:p>
            <a:r>
              <a:rPr lang="en-US" dirty="0"/>
              <a:t>Enter Alma Analytics and create new analysis</a:t>
            </a:r>
          </a:p>
        </p:txBody>
      </p:sp>
      <p:pic>
        <p:nvPicPr>
          <p:cNvPr id="5" name="Picture 4">
            <a:extLst>
              <a:ext uri="{FF2B5EF4-FFF2-40B4-BE49-F238E27FC236}">
                <a16:creationId xmlns:a16="http://schemas.microsoft.com/office/drawing/2014/main" id="{BC844BDD-15F1-46B7-B772-EB55646EF917}"/>
              </a:ext>
            </a:extLst>
          </p:cNvPr>
          <p:cNvPicPr>
            <a:picLocks noChangeAspect="1"/>
          </p:cNvPicPr>
          <p:nvPr/>
        </p:nvPicPr>
        <p:blipFill>
          <a:blip r:embed="rId2"/>
          <a:stretch>
            <a:fillRect/>
          </a:stretch>
        </p:blipFill>
        <p:spPr>
          <a:xfrm>
            <a:off x="395536" y="1491630"/>
            <a:ext cx="2867025" cy="2343150"/>
          </a:xfrm>
          <a:prstGeom prst="rect">
            <a:avLst/>
          </a:prstGeom>
          <a:ln>
            <a:solidFill>
              <a:schemeClr val="tx1"/>
            </a:solidFill>
          </a:ln>
        </p:spPr>
      </p:pic>
      <p:sp>
        <p:nvSpPr>
          <p:cNvPr id="6" name="Rectangle 5">
            <a:extLst>
              <a:ext uri="{FF2B5EF4-FFF2-40B4-BE49-F238E27FC236}">
                <a16:creationId xmlns:a16="http://schemas.microsoft.com/office/drawing/2014/main" id="{7010B130-1274-407D-8341-C85DFF6BA013}"/>
              </a:ext>
            </a:extLst>
          </p:cNvPr>
          <p:cNvSpPr/>
          <p:nvPr/>
        </p:nvSpPr>
        <p:spPr>
          <a:xfrm>
            <a:off x="1547664" y="1779662"/>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8B29A4-2DD4-40A4-B6AD-2A3FD5F05AB0}"/>
              </a:ext>
            </a:extLst>
          </p:cNvPr>
          <p:cNvSpPr/>
          <p:nvPr/>
        </p:nvSpPr>
        <p:spPr>
          <a:xfrm>
            <a:off x="395536" y="3233676"/>
            <a:ext cx="8640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41E0FE-EB72-4F99-B202-275D677B54D2}"/>
              </a:ext>
            </a:extLst>
          </p:cNvPr>
          <p:cNvPicPr>
            <a:picLocks noChangeAspect="1"/>
          </p:cNvPicPr>
          <p:nvPr/>
        </p:nvPicPr>
        <p:blipFill>
          <a:blip r:embed="rId3"/>
          <a:stretch>
            <a:fillRect/>
          </a:stretch>
        </p:blipFill>
        <p:spPr>
          <a:xfrm>
            <a:off x="5881441" y="1400678"/>
            <a:ext cx="1603066" cy="3529756"/>
          </a:xfrm>
          <a:prstGeom prst="rect">
            <a:avLst/>
          </a:prstGeom>
          <a:ln>
            <a:solidFill>
              <a:schemeClr val="tx1"/>
            </a:solidFill>
          </a:ln>
        </p:spPr>
      </p:pic>
      <p:sp>
        <p:nvSpPr>
          <p:cNvPr id="9" name="Rectangle 8">
            <a:extLst>
              <a:ext uri="{FF2B5EF4-FFF2-40B4-BE49-F238E27FC236}">
                <a16:creationId xmlns:a16="http://schemas.microsoft.com/office/drawing/2014/main" id="{5DFE178F-EDC9-452D-A8C2-B007F9785FBC}"/>
              </a:ext>
            </a:extLst>
          </p:cNvPr>
          <p:cNvSpPr/>
          <p:nvPr/>
        </p:nvSpPr>
        <p:spPr>
          <a:xfrm>
            <a:off x="5881440" y="1900792"/>
            <a:ext cx="70678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FE8194-232A-42B0-B4E8-DDF67783974D}"/>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1</a:t>
            </a:r>
          </a:p>
        </p:txBody>
      </p:sp>
    </p:spTree>
    <p:extLst>
      <p:ext uri="{BB962C8B-B14F-4D97-AF65-F5344CB8AC3E}">
        <p14:creationId xmlns:p14="http://schemas.microsoft.com/office/powerpoint/2010/main" val="287769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ADB5AB-17F5-4AB4-BDC4-AEDEF21E265A}"/>
              </a:ext>
            </a:extLst>
          </p:cNvPr>
          <p:cNvPicPr>
            <a:picLocks noChangeAspect="1"/>
          </p:cNvPicPr>
          <p:nvPr/>
        </p:nvPicPr>
        <p:blipFill>
          <a:blip r:embed="rId2"/>
          <a:stretch>
            <a:fillRect/>
          </a:stretch>
        </p:blipFill>
        <p:spPr>
          <a:xfrm>
            <a:off x="3209642" y="1499936"/>
            <a:ext cx="2688577" cy="2918370"/>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Select one of the two subject areas you wish to combine</a:t>
            </a:r>
          </a:p>
        </p:txBody>
      </p:sp>
      <p:sp>
        <p:nvSpPr>
          <p:cNvPr id="7" name="Rectangle 6">
            <a:extLst>
              <a:ext uri="{FF2B5EF4-FFF2-40B4-BE49-F238E27FC236}">
                <a16:creationId xmlns:a16="http://schemas.microsoft.com/office/drawing/2014/main" id="{9E18762D-E9FC-4EB6-87B3-32F8804F3319}"/>
              </a:ext>
            </a:extLst>
          </p:cNvPr>
          <p:cNvSpPr/>
          <p:nvPr/>
        </p:nvSpPr>
        <p:spPr>
          <a:xfrm>
            <a:off x="3222187" y="3188879"/>
            <a:ext cx="108003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B81CDBD-80E0-4414-B354-6E2C8B46D483}"/>
              </a:ext>
            </a:extLst>
          </p:cNvPr>
          <p:cNvCxnSpPr>
            <a:cxnSpLocks/>
          </p:cNvCxnSpPr>
          <p:nvPr/>
        </p:nvCxnSpPr>
        <p:spPr bwMode="auto">
          <a:xfrm flipH="1">
            <a:off x="4314762" y="3319041"/>
            <a:ext cx="1903735"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extBox 9">
            <a:extLst>
              <a:ext uri="{FF2B5EF4-FFF2-40B4-BE49-F238E27FC236}">
                <a16:creationId xmlns:a16="http://schemas.microsoft.com/office/drawing/2014/main" id="{312160F6-83D6-41CD-9BDB-4D1A69DF7AFA}"/>
              </a:ext>
            </a:extLst>
          </p:cNvPr>
          <p:cNvSpPr txBox="1"/>
          <p:nvPr/>
        </p:nvSpPr>
        <p:spPr>
          <a:xfrm>
            <a:off x="6218497" y="3071285"/>
            <a:ext cx="2281696" cy="523220"/>
          </a:xfrm>
          <a:prstGeom prst="rect">
            <a:avLst/>
          </a:prstGeom>
          <a:solidFill>
            <a:schemeClr val="bg1"/>
          </a:solidFill>
          <a:ln>
            <a:solidFill>
              <a:schemeClr val="tx1"/>
            </a:solidFill>
          </a:ln>
        </p:spPr>
        <p:txBody>
          <a:bodyPr wrap="square" rtlCol="0">
            <a:spAutoFit/>
          </a:bodyPr>
          <a:lstStyle/>
          <a:p>
            <a:pPr algn="l"/>
            <a:r>
              <a:rPr lang="en-US" sz="1400" dirty="0"/>
              <a:t>First we will choose "Fines and Fees"</a:t>
            </a:r>
          </a:p>
        </p:txBody>
      </p:sp>
      <p:sp>
        <p:nvSpPr>
          <p:cNvPr id="15" name="TextBox 14">
            <a:extLst>
              <a:ext uri="{FF2B5EF4-FFF2-40B4-BE49-F238E27FC236}">
                <a16:creationId xmlns:a16="http://schemas.microsoft.com/office/drawing/2014/main" id="{BDDABAD5-1367-46B5-ABC0-6F0F09BBBC68}"/>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2</a:t>
            </a:r>
          </a:p>
        </p:txBody>
      </p:sp>
    </p:spTree>
    <p:extLst>
      <p:ext uri="{BB962C8B-B14F-4D97-AF65-F5344CB8AC3E}">
        <p14:creationId xmlns:p14="http://schemas.microsoft.com/office/powerpoint/2010/main" val="14693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969A65-D6FB-481A-AFC2-BD4E5646856C}"/>
              </a:ext>
            </a:extLst>
          </p:cNvPr>
          <p:cNvPicPr>
            <a:picLocks noChangeAspect="1"/>
          </p:cNvPicPr>
          <p:nvPr/>
        </p:nvPicPr>
        <p:blipFill>
          <a:blip r:embed="rId2"/>
          <a:stretch>
            <a:fillRect/>
          </a:stretch>
        </p:blipFill>
        <p:spPr>
          <a:xfrm>
            <a:off x="2862504" y="1681686"/>
            <a:ext cx="3445526" cy="3129349"/>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936103"/>
          </a:xfrm>
        </p:spPr>
        <p:txBody>
          <a:bodyPr>
            <a:normAutofit/>
          </a:bodyPr>
          <a:lstStyle/>
          <a:p>
            <a:r>
              <a:rPr lang="en-US" dirty="0"/>
              <a:t>Select "Add / Remove Subject Areas"</a:t>
            </a:r>
          </a:p>
        </p:txBody>
      </p:sp>
      <p:sp>
        <p:nvSpPr>
          <p:cNvPr id="7" name="Rectangle 6">
            <a:extLst>
              <a:ext uri="{FF2B5EF4-FFF2-40B4-BE49-F238E27FC236}">
                <a16:creationId xmlns:a16="http://schemas.microsoft.com/office/drawing/2014/main" id="{9E18762D-E9FC-4EB6-87B3-32F8804F3319}"/>
              </a:ext>
            </a:extLst>
          </p:cNvPr>
          <p:cNvSpPr/>
          <p:nvPr/>
        </p:nvSpPr>
        <p:spPr>
          <a:xfrm>
            <a:off x="4530087" y="2037247"/>
            <a:ext cx="185929" cy="202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03F663-2AE9-443C-ADCF-BF69F84DE30E}"/>
              </a:ext>
            </a:extLst>
          </p:cNvPr>
          <p:cNvSpPr/>
          <p:nvPr/>
        </p:nvSpPr>
        <p:spPr>
          <a:xfrm>
            <a:off x="4572000" y="2232441"/>
            <a:ext cx="16561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9A60719-EB46-4239-8EBB-8A7CEC153BEE}"/>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3</a:t>
            </a:r>
          </a:p>
        </p:txBody>
      </p:sp>
    </p:spTree>
    <p:extLst>
      <p:ext uri="{BB962C8B-B14F-4D97-AF65-F5344CB8AC3E}">
        <p14:creationId xmlns:p14="http://schemas.microsoft.com/office/powerpoint/2010/main" val="332162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Select the second desired "subject area"</a:t>
            </a:r>
          </a:p>
        </p:txBody>
      </p:sp>
      <p:pic>
        <p:nvPicPr>
          <p:cNvPr id="5" name="Picture 4">
            <a:extLst>
              <a:ext uri="{FF2B5EF4-FFF2-40B4-BE49-F238E27FC236}">
                <a16:creationId xmlns:a16="http://schemas.microsoft.com/office/drawing/2014/main" id="{03AC44DC-FE79-4002-BC38-4F579F44442C}"/>
              </a:ext>
            </a:extLst>
          </p:cNvPr>
          <p:cNvPicPr>
            <a:picLocks noChangeAspect="1"/>
          </p:cNvPicPr>
          <p:nvPr/>
        </p:nvPicPr>
        <p:blipFill>
          <a:blip r:embed="rId2"/>
          <a:stretch>
            <a:fillRect/>
          </a:stretch>
        </p:blipFill>
        <p:spPr>
          <a:xfrm>
            <a:off x="2555776" y="1347614"/>
            <a:ext cx="2441844" cy="3343448"/>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id="{2866F618-7AF5-4E29-8AB3-A12327D13F9B}"/>
              </a:ext>
            </a:extLst>
          </p:cNvPr>
          <p:cNvCxnSpPr>
            <a:cxnSpLocks/>
          </p:cNvCxnSpPr>
          <p:nvPr/>
        </p:nvCxnSpPr>
        <p:spPr bwMode="auto">
          <a:xfrm flipH="1">
            <a:off x="3599372" y="1734927"/>
            <a:ext cx="972628"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TextBox 18">
            <a:extLst>
              <a:ext uri="{FF2B5EF4-FFF2-40B4-BE49-F238E27FC236}">
                <a16:creationId xmlns:a16="http://schemas.microsoft.com/office/drawing/2014/main" id="{CF89A804-388B-4BB8-B7F4-AB490974AB63}"/>
              </a:ext>
            </a:extLst>
          </p:cNvPr>
          <p:cNvSpPr txBox="1"/>
          <p:nvPr/>
        </p:nvSpPr>
        <p:spPr>
          <a:xfrm>
            <a:off x="4599708" y="1570296"/>
            <a:ext cx="2780604" cy="307777"/>
          </a:xfrm>
          <a:prstGeom prst="rect">
            <a:avLst/>
          </a:prstGeom>
          <a:solidFill>
            <a:schemeClr val="bg1"/>
          </a:solidFill>
          <a:ln>
            <a:solidFill>
              <a:schemeClr val="tx1"/>
            </a:solidFill>
          </a:ln>
        </p:spPr>
        <p:txBody>
          <a:bodyPr wrap="square" rtlCol="0">
            <a:spAutoFit/>
          </a:bodyPr>
          <a:lstStyle/>
          <a:p>
            <a:pPr algn="l"/>
            <a:r>
              <a:rPr lang="en-US" sz="1400" dirty="0"/>
              <a:t>We already chose "Fines and Fees"</a:t>
            </a:r>
          </a:p>
        </p:txBody>
      </p:sp>
      <p:sp>
        <p:nvSpPr>
          <p:cNvPr id="10" name="TextBox 9">
            <a:extLst>
              <a:ext uri="{FF2B5EF4-FFF2-40B4-BE49-F238E27FC236}">
                <a16:creationId xmlns:a16="http://schemas.microsoft.com/office/drawing/2014/main" id="{1D622462-2108-437D-AF5E-CB838BCBACD0}"/>
              </a:ext>
            </a:extLst>
          </p:cNvPr>
          <p:cNvSpPr txBox="1"/>
          <p:nvPr/>
        </p:nvSpPr>
        <p:spPr>
          <a:xfrm>
            <a:off x="4464508" y="3982942"/>
            <a:ext cx="2915804" cy="307777"/>
          </a:xfrm>
          <a:prstGeom prst="rect">
            <a:avLst/>
          </a:prstGeom>
          <a:solidFill>
            <a:schemeClr val="bg1"/>
          </a:solidFill>
          <a:ln>
            <a:solidFill>
              <a:schemeClr val="tx1"/>
            </a:solidFill>
          </a:ln>
        </p:spPr>
        <p:txBody>
          <a:bodyPr wrap="square" rtlCol="0">
            <a:spAutoFit/>
          </a:bodyPr>
          <a:lstStyle/>
          <a:p>
            <a:r>
              <a:rPr lang="en-US" sz="1400" dirty="0"/>
              <a:t>Now we choose "Fulfillment"</a:t>
            </a:r>
          </a:p>
        </p:txBody>
      </p:sp>
      <p:cxnSp>
        <p:nvCxnSpPr>
          <p:cNvPr id="20" name="Straight Arrow Connector 19">
            <a:extLst>
              <a:ext uri="{FF2B5EF4-FFF2-40B4-BE49-F238E27FC236}">
                <a16:creationId xmlns:a16="http://schemas.microsoft.com/office/drawing/2014/main" id="{0EC40ABD-BD2D-4321-867D-D428A2949450}"/>
              </a:ext>
            </a:extLst>
          </p:cNvPr>
          <p:cNvCxnSpPr>
            <a:cxnSpLocks/>
          </p:cNvCxnSpPr>
          <p:nvPr/>
        </p:nvCxnSpPr>
        <p:spPr bwMode="auto">
          <a:xfrm flipH="1">
            <a:off x="3491880" y="4155926"/>
            <a:ext cx="972628"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1" name="TextBox 20">
            <a:extLst>
              <a:ext uri="{FF2B5EF4-FFF2-40B4-BE49-F238E27FC236}">
                <a16:creationId xmlns:a16="http://schemas.microsoft.com/office/drawing/2014/main" id="{765270EC-8462-443A-9DB7-AF0CBD34F476}"/>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4a</a:t>
            </a:r>
          </a:p>
        </p:txBody>
      </p:sp>
    </p:spTree>
    <p:extLst>
      <p:ext uri="{BB962C8B-B14F-4D97-AF65-F5344CB8AC3E}">
        <p14:creationId xmlns:p14="http://schemas.microsoft.com/office/powerpoint/2010/main" val="237028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BB44AF-9C9C-4BF1-AD32-6E4DDAA1AEFC}"/>
              </a:ext>
            </a:extLst>
          </p:cNvPr>
          <p:cNvPicPr>
            <a:picLocks noChangeAspect="1"/>
          </p:cNvPicPr>
          <p:nvPr/>
        </p:nvPicPr>
        <p:blipFill>
          <a:blip r:embed="rId2"/>
          <a:stretch>
            <a:fillRect/>
          </a:stretch>
        </p:blipFill>
        <p:spPr>
          <a:xfrm>
            <a:off x="3369520" y="1419622"/>
            <a:ext cx="2349545" cy="3221784"/>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Now we have both subject areas</a:t>
            </a:r>
          </a:p>
        </p:txBody>
      </p:sp>
      <p:sp>
        <p:nvSpPr>
          <p:cNvPr id="13" name="Rectangle 12">
            <a:extLst>
              <a:ext uri="{FF2B5EF4-FFF2-40B4-BE49-F238E27FC236}">
                <a16:creationId xmlns:a16="http://schemas.microsoft.com/office/drawing/2014/main" id="{E8C59721-B902-435B-A3C5-2E458B4F0AF3}"/>
              </a:ext>
            </a:extLst>
          </p:cNvPr>
          <p:cNvSpPr/>
          <p:nvPr/>
        </p:nvSpPr>
        <p:spPr bwMode="auto">
          <a:xfrm>
            <a:off x="3380805" y="1679106"/>
            <a:ext cx="122896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id="{ADE1DC0F-FEDD-4CC0-8DDC-39C1B7E1D095}"/>
              </a:ext>
            </a:extLst>
          </p:cNvPr>
          <p:cNvSpPr/>
          <p:nvPr/>
        </p:nvSpPr>
        <p:spPr bwMode="auto">
          <a:xfrm>
            <a:off x="3380805" y="4015070"/>
            <a:ext cx="122896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3A5602EC-C9FF-48BA-AE52-F71853D0EFC6}"/>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4b</a:t>
            </a:r>
          </a:p>
        </p:txBody>
      </p:sp>
    </p:spTree>
    <p:extLst>
      <p:ext uri="{BB962C8B-B14F-4D97-AF65-F5344CB8AC3E}">
        <p14:creationId xmlns:p14="http://schemas.microsoft.com/office/powerpoint/2010/main" val="334549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70709"/>
            <a:ext cx="8424936" cy="504055"/>
          </a:xfrm>
        </p:spPr>
        <p:txBody>
          <a:bodyPr>
            <a:normAutofit/>
          </a:bodyPr>
          <a:lstStyle/>
          <a:p>
            <a:r>
              <a:rPr lang="en-US" sz="2000" dirty="0"/>
              <a:t>Take note of common and non-common dimensions in each subject area</a:t>
            </a:r>
          </a:p>
        </p:txBody>
      </p:sp>
      <p:pic>
        <p:nvPicPr>
          <p:cNvPr id="5" name="Picture 4">
            <a:extLst>
              <a:ext uri="{FF2B5EF4-FFF2-40B4-BE49-F238E27FC236}">
                <a16:creationId xmlns:a16="http://schemas.microsoft.com/office/drawing/2014/main" id="{16F46FA8-4EDF-4716-B5E2-FA241E358E79}"/>
              </a:ext>
            </a:extLst>
          </p:cNvPr>
          <p:cNvPicPr>
            <a:picLocks noChangeAspect="1"/>
          </p:cNvPicPr>
          <p:nvPr/>
        </p:nvPicPr>
        <p:blipFill>
          <a:blip r:embed="rId2"/>
          <a:stretch>
            <a:fillRect/>
          </a:stretch>
        </p:blipFill>
        <p:spPr>
          <a:xfrm>
            <a:off x="3307755" y="1093671"/>
            <a:ext cx="2528490" cy="3718368"/>
          </a:xfrm>
          <a:prstGeom prst="rect">
            <a:avLst/>
          </a:prstGeom>
          <a:ln>
            <a:solidFill>
              <a:schemeClr val="tx1"/>
            </a:solidFill>
          </a:ln>
        </p:spPr>
      </p:pic>
      <p:sp>
        <p:nvSpPr>
          <p:cNvPr id="6" name="Rectangle 5">
            <a:extLst>
              <a:ext uri="{FF2B5EF4-FFF2-40B4-BE49-F238E27FC236}">
                <a16:creationId xmlns:a16="http://schemas.microsoft.com/office/drawing/2014/main" id="{6F15A387-B66B-41F3-A432-9DE2EB9B8EEC}"/>
              </a:ext>
            </a:extLst>
          </p:cNvPr>
          <p:cNvSpPr/>
          <p:nvPr/>
        </p:nvSpPr>
        <p:spPr bwMode="auto">
          <a:xfrm>
            <a:off x="3521851" y="2887401"/>
            <a:ext cx="1805035" cy="43914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1A110910-CB9B-4ABA-8F2A-2BD6A9BA8BA4}"/>
              </a:ext>
            </a:extLst>
          </p:cNvPr>
          <p:cNvSpPr/>
          <p:nvPr/>
        </p:nvSpPr>
        <p:spPr bwMode="auto">
          <a:xfrm>
            <a:off x="3521850" y="4224744"/>
            <a:ext cx="1805035" cy="38400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8" name="Straight Arrow Connector 7">
            <a:extLst>
              <a:ext uri="{FF2B5EF4-FFF2-40B4-BE49-F238E27FC236}">
                <a16:creationId xmlns:a16="http://schemas.microsoft.com/office/drawing/2014/main" id="{705A0F1E-9634-444F-916C-CE8A77AA6687}"/>
              </a:ext>
            </a:extLst>
          </p:cNvPr>
          <p:cNvCxnSpPr>
            <a:cxnSpLocks/>
            <a:stCxn id="10" idx="1"/>
          </p:cNvCxnSpPr>
          <p:nvPr/>
        </p:nvCxnSpPr>
        <p:spPr bwMode="auto">
          <a:xfrm flipH="1" flipV="1">
            <a:off x="5367869" y="3102643"/>
            <a:ext cx="1508388" cy="25501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C656AB2D-A89E-4E93-BCCC-7BFCC9E24A55}"/>
              </a:ext>
            </a:extLst>
          </p:cNvPr>
          <p:cNvCxnSpPr>
            <a:cxnSpLocks/>
          </p:cNvCxnSpPr>
          <p:nvPr/>
        </p:nvCxnSpPr>
        <p:spPr bwMode="auto">
          <a:xfrm flipH="1">
            <a:off x="5367867" y="3579862"/>
            <a:ext cx="1508388" cy="57334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extBox 9">
            <a:extLst>
              <a:ext uri="{FF2B5EF4-FFF2-40B4-BE49-F238E27FC236}">
                <a16:creationId xmlns:a16="http://schemas.microsoft.com/office/drawing/2014/main" id="{9385D5C0-3471-4CF7-A21D-8D7BD8B82111}"/>
              </a:ext>
            </a:extLst>
          </p:cNvPr>
          <p:cNvSpPr txBox="1"/>
          <p:nvPr/>
        </p:nvSpPr>
        <p:spPr>
          <a:xfrm>
            <a:off x="6876257" y="2880601"/>
            <a:ext cx="1944216" cy="954107"/>
          </a:xfrm>
          <a:prstGeom prst="rect">
            <a:avLst/>
          </a:prstGeom>
          <a:solidFill>
            <a:srgbClr val="FFFF00"/>
          </a:solidFill>
          <a:ln w="28575">
            <a:solidFill>
              <a:schemeClr val="tx1"/>
            </a:solidFill>
          </a:ln>
        </p:spPr>
        <p:txBody>
          <a:bodyPr wrap="square" rtlCol="0">
            <a:spAutoFit/>
          </a:bodyPr>
          <a:lstStyle/>
          <a:p>
            <a:pPr algn="l"/>
            <a:r>
              <a:rPr lang="en-US" sz="1400" dirty="0"/>
              <a:t>"Loan Details" and "Loan Policy" are </a:t>
            </a:r>
            <a:r>
              <a:rPr lang="en-US" sz="1400" b="1" dirty="0"/>
              <a:t>common dimensions </a:t>
            </a:r>
            <a:r>
              <a:rPr lang="en-US" sz="1400" dirty="0"/>
              <a:t>to both subject areas </a:t>
            </a:r>
          </a:p>
        </p:txBody>
      </p:sp>
      <p:sp>
        <p:nvSpPr>
          <p:cNvPr id="11" name="TextBox 10">
            <a:extLst>
              <a:ext uri="{FF2B5EF4-FFF2-40B4-BE49-F238E27FC236}">
                <a16:creationId xmlns:a16="http://schemas.microsoft.com/office/drawing/2014/main" id="{8D859E6D-A59F-46A4-B159-48EB94282946}"/>
              </a:ext>
            </a:extLst>
          </p:cNvPr>
          <p:cNvSpPr txBox="1"/>
          <p:nvPr/>
        </p:nvSpPr>
        <p:spPr>
          <a:xfrm>
            <a:off x="7403333" y="1307295"/>
            <a:ext cx="667948" cy="307777"/>
          </a:xfrm>
          <a:prstGeom prst="rect">
            <a:avLst/>
          </a:prstGeom>
          <a:solidFill>
            <a:schemeClr val="bg1"/>
          </a:solidFill>
          <a:ln w="28575">
            <a:solidFill>
              <a:schemeClr val="tx1"/>
            </a:solidFill>
          </a:ln>
        </p:spPr>
        <p:txBody>
          <a:bodyPr wrap="square" rtlCol="0">
            <a:spAutoFit/>
          </a:bodyPr>
          <a:lstStyle/>
          <a:p>
            <a:pPr algn="l"/>
            <a:r>
              <a:rPr lang="en-US" sz="1400" dirty="0"/>
              <a:t>Fact</a:t>
            </a:r>
          </a:p>
        </p:txBody>
      </p:sp>
      <p:cxnSp>
        <p:nvCxnSpPr>
          <p:cNvPr id="12" name="Straight Arrow Connector 11">
            <a:extLst>
              <a:ext uri="{FF2B5EF4-FFF2-40B4-BE49-F238E27FC236}">
                <a16:creationId xmlns:a16="http://schemas.microsoft.com/office/drawing/2014/main" id="{9D9E88A0-7218-4C66-B234-25F5BDDB4ADB}"/>
              </a:ext>
            </a:extLst>
          </p:cNvPr>
          <p:cNvCxnSpPr/>
          <p:nvPr/>
        </p:nvCxnSpPr>
        <p:spPr bwMode="auto">
          <a:xfrm flipH="1">
            <a:off x="5367868" y="1461184"/>
            <a:ext cx="2035465"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B18154A8-EE60-4F13-8DE5-B3F8FDC35C1B}"/>
              </a:ext>
            </a:extLst>
          </p:cNvPr>
          <p:cNvCxnSpPr/>
          <p:nvPr/>
        </p:nvCxnSpPr>
        <p:spPr bwMode="auto">
          <a:xfrm>
            <a:off x="3065130" y="2156679"/>
            <a:ext cx="456721"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15" name="TextBox 14">
            <a:extLst>
              <a:ext uri="{FF2B5EF4-FFF2-40B4-BE49-F238E27FC236}">
                <a16:creationId xmlns:a16="http://schemas.microsoft.com/office/drawing/2014/main" id="{80AD66F7-2BF7-44EB-806F-C3060276614C}"/>
              </a:ext>
            </a:extLst>
          </p:cNvPr>
          <p:cNvSpPr txBox="1"/>
          <p:nvPr/>
        </p:nvSpPr>
        <p:spPr>
          <a:xfrm>
            <a:off x="1644145" y="1904514"/>
            <a:ext cx="1420985" cy="523220"/>
          </a:xfrm>
          <a:prstGeom prst="rect">
            <a:avLst/>
          </a:prstGeom>
          <a:solidFill>
            <a:schemeClr val="bg1"/>
          </a:solidFill>
          <a:ln w="28575">
            <a:solidFill>
              <a:schemeClr val="tx1"/>
            </a:solidFill>
          </a:ln>
        </p:spPr>
        <p:txBody>
          <a:bodyPr wrap="square" rtlCol="0">
            <a:spAutoFit/>
          </a:bodyPr>
          <a:lstStyle/>
          <a:p>
            <a:pPr algn="l"/>
            <a:r>
              <a:rPr lang="en-US" sz="1400" dirty="0"/>
              <a:t>Non-common dimensions</a:t>
            </a:r>
          </a:p>
        </p:txBody>
      </p:sp>
      <p:sp>
        <p:nvSpPr>
          <p:cNvPr id="16" name="TextBox 15">
            <a:extLst>
              <a:ext uri="{FF2B5EF4-FFF2-40B4-BE49-F238E27FC236}">
                <a16:creationId xmlns:a16="http://schemas.microsoft.com/office/drawing/2014/main" id="{5DA569D2-8859-4F54-AE01-60D6DDC1AC96}"/>
              </a:ext>
            </a:extLst>
          </p:cNvPr>
          <p:cNvSpPr txBox="1"/>
          <p:nvPr/>
        </p:nvSpPr>
        <p:spPr>
          <a:xfrm>
            <a:off x="1615614" y="4369703"/>
            <a:ext cx="1457611" cy="523220"/>
          </a:xfrm>
          <a:prstGeom prst="rect">
            <a:avLst/>
          </a:prstGeom>
          <a:solidFill>
            <a:schemeClr val="bg1"/>
          </a:solidFill>
          <a:ln w="28575">
            <a:solidFill>
              <a:schemeClr val="tx1"/>
            </a:solidFill>
          </a:ln>
        </p:spPr>
        <p:txBody>
          <a:bodyPr wrap="square" rtlCol="0">
            <a:spAutoFit/>
          </a:bodyPr>
          <a:lstStyle/>
          <a:p>
            <a:pPr algn="l"/>
            <a:r>
              <a:rPr lang="en-US" sz="1400" dirty="0"/>
              <a:t>Non-common dimensions</a:t>
            </a:r>
          </a:p>
        </p:txBody>
      </p:sp>
      <p:cxnSp>
        <p:nvCxnSpPr>
          <p:cNvPr id="17" name="Straight Arrow Connector 16">
            <a:extLst>
              <a:ext uri="{FF2B5EF4-FFF2-40B4-BE49-F238E27FC236}">
                <a16:creationId xmlns:a16="http://schemas.microsoft.com/office/drawing/2014/main" id="{02FAD4F1-EDF5-4055-BF2E-B233BBCD75B4}"/>
              </a:ext>
            </a:extLst>
          </p:cNvPr>
          <p:cNvCxnSpPr/>
          <p:nvPr/>
        </p:nvCxnSpPr>
        <p:spPr bwMode="auto">
          <a:xfrm>
            <a:off x="3073226" y="4731990"/>
            <a:ext cx="456721"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18" name="Rectangle 17">
            <a:extLst>
              <a:ext uri="{FF2B5EF4-FFF2-40B4-BE49-F238E27FC236}">
                <a16:creationId xmlns:a16="http://schemas.microsoft.com/office/drawing/2014/main" id="{56B98AFD-FA63-4D58-A52F-FBAB331A494B}"/>
              </a:ext>
            </a:extLst>
          </p:cNvPr>
          <p:cNvSpPr/>
          <p:nvPr/>
        </p:nvSpPr>
        <p:spPr bwMode="auto">
          <a:xfrm>
            <a:off x="3491880" y="1572285"/>
            <a:ext cx="1944216" cy="1287497"/>
          </a:xfrm>
          <a:prstGeom prst="rect">
            <a:avLst/>
          </a:prstGeom>
          <a:noFill/>
          <a:ln w="28575"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9" name="Straight Arrow Connector 18">
            <a:extLst>
              <a:ext uri="{FF2B5EF4-FFF2-40B4-BE49-F238E27FC236}">
                <a16:creationId xmlns:a16="http://schemas.microsoft.com/office/drawing/2014/main" id="{0217D332-0102-40A1-B47D-32979D66C54F}"/>
              </a:ext>
            </a:extLst>
          </p:cNvPr>
          <p:cNvCxnSpPr>
            <a:cxnSpLocks/>
            <a:stCxn id="20" idx="3"/>
          </p:cNvCxnSpPr>
          <p:nvPr/>
        </p:nvCxnSpPr>
        <p:spPr bwMode="auto">
          <a:xfrm>
            <a:off x="2890791" y="4086548"/>
            <a:ext cx="639156"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0" name="TextBox 19">
            <a:extLst>
              <a:ext uri="{FF2B5EF4-FFF2-40B4-BE49-F238E27FC236}">
                <a16:creationId xmlns:a16="http://schemas.microsoft.com/office/drawing/2014/main" id="{9FE588B1-688A-4A97-B973-107C3E0D8764}"/>
              </a:ext>
            </a:extLst>
          </p:cNvPr>
          <p:cNvSpPr txBox="1"/>
          <p:nvPr/>
        </p:nvSpPr>
        <p:spPr>
          <a:xfrm>
            <a:off x="2222843" y="3932659"/>
            <a:ext cx="667948" cy="307777"/>
          </a:xfrm>
          <a:prstGeom prst="rect">
            <a:avLst/>
          </a:prstGeom>
          <a:solidFill>
            <a:schemeClr val="bg1"/>
          </a:solidFill>
          <a:ln w="28575">
            <a:solidFill>
              <a:schemeClr val="tx1"/>
            </a:solidFill>
          </a:ln>
        </p:spPr>
        <p:txBody>
          <a:bodyPr wrap="square" rtlCol="0">
            <a:spAutoFit/>
          </a:bodyPr>
          <a:lstStyle/>
          <a:p>
            <a:pPr algn="l"/>
            <a:r>
              <a:rPr lang="en-US" sz="1400" dirty="0"/>
              <a:t>Fact</a:t>
            </a:r>
          </a:p>
        </p:txBody>
      </p:sp>
      <p:sp>
        <p:nvSpPr>
          <p:cNvPr id="21" name="Rectangle 20">
            <a:extLst>
              <a:ext uri="{FF2B5EF4-FFF2-40B4-BE49-F238E27FC236}">
                <a16:creationId xmlns:a16="http://schemas.microsoft.com/office/drawing/2014/main" id="{3B3556BF-4373-40E0-B357-A432C5FB2B9B}"/>
              </a:ext>
            </a:extLst>
          </p:cNvPr>
          <p:cNvSpPr/>
          <p:nvPr/>
        </p:nvSpPr>
        <p:spPr bwMode="auto">
          <a:xfrm>
            <a:off x="3529947" y="4639203"/>
            <a:ext cx="1805034" cy="194717"/>
          </a:xfrm>
          <a:prstGeom prst="rect">
            <a:avLst/>
          </a:prstGeom>
          <a:noFill/>
          <a:ln w="28575"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AB13FAF8-2FC3-44FB-A8BF-2DF34781B124}"/>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5</a:t>
            </a:r>
          </a:p>
        </p:txBody>
      </p:sp>
    </p:spTree>
    <p:extLst>
      <p:ext uri="{BB962C8B-B14F-4D97-AF65-F5344CB8AC3E}">
        <p14:creationId xmlns:p14="http://schemas.microsoft.com/office/powerpoint/2010/main" val="60180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339502"/>
            <a:ext cx="4572000" cy="41529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pPr lvl="1"/>
            <a:r>
              <a:rPr lang="en-US" dirty="0"/>
              <a:t>Terminology</a:t>
            </a:r>
          </a:p>
          <a:p>
            <a:pPr lvl="1"/>
            <a:r>
              <a:rPr lang="en-US" dirty="0"/>
              <a:t>Example – what are we trying to achieve?</a:t>
            </a:r>
          </a:p>
          <a:p>
            <a:pPr lvl="1"/>
            <a:r>
              <a:rPr lang="en-US" dirty="0"/>
              <a:t>Steps to create the report </a:t>
            </a:r>
          </a:p>
          <a:p>
            <a:pPr lvl="1"/>
            <a:r>
              <a:rPr lang="en-US" dirty="0"/>
              <a:t>View results</a:t>
            </a:r>
          </a:p>
          <a:p>
            <a:pPr lvl="1"/>
            <a:endParaRPr lang="en-US" dirty="0"/>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A6AFC-7E10-4287-B16C-4EF113D1B613}"/>
              </a:ext>
            </a:extLst>
          </p:cNvPr>
          <p:cNvPicPr>
            <a:picLocks noChangeAspect="1"/>
          </p:cNvPicPr>
          <p:nvPr/>
        </p:nvPicPr>
        <p:blipFill>
          <a:blip r:embed="rId2"/>
          <a:stretch>
            <a:fillRect/>
          </a:stretch>
        </p:blipFill>
        <p:spPr>
          <a:xfrm>
            <a:off x="2987824" y="1343977"/>
            <a:ext cx="2994594" cy="3407072"/>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224135"/>
          </a:xfrm>
        </p:spPr>
        <p:txBody>
          <a:bodyPr>
            <a:normAutofit/>
          </a:bodyPr>
          <a:lstStyle/>
          <a:p>
            <a:r>
              <a:rPr lang="en-US" dirty="0"/>
              <a:t>Take note of which fields are measures</a:t>
            </a:r>
          </a:p>
        </p:txBody>
      </p:sp>
      <p:sp>
        <p:nvSpPr>
          <p:cNvPr id="7" name="Rectangle 6">
            <a:extLst>
              <a:ext uri="{FF2B5EF4-FFF2-40B4-BE49-F238E27FC236}">
                <a16:creationId xmlns:a16="http://schemas.microsoft.com/office/drawing/2014/main" id="{515A99EC-BAFE-4CEF-843D-5E643F9ACDA2}"/>
              </a:ext>
            </a:extLst>
          </p:cNvPr>
          <p:cNvSpPr/>
          <p:nvPr/>
        </p:nvSpPr>
        <p:spPr>
          <a:xfrm>
            <a:off x="3491880" y="2039361"/>
            <a:ext cx="1296144" cy="1057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C7FED5C-6BC9-4BCD-869D-26E2FE2F10E2}"/>
              </a:ext>
            </a:extLst>
          </p:cNvPr>
          <p:cNvCxnSpPr>
            <a:cxnSpLocks/>
          </p:cNvCxnSpPr>
          <p:nvPr/>
        </p:nvCxnSpPr>
        <p:spPr bwMode="auto">
          <a:xfrm flipH="1">
            <a:off x="4788024" y="2383347"/>
            <a:ext cx="946388"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0" name="TextBox 9">
            <a:extLst>
              <a:ext uri="{FF2B5EF4-FFF2-40B4-BE49-F238E27FC236}">
                <a16:creationId xmlns:a16="http://schemas.microsoft.com/office/drawing/2014/main" id="{7C794584-8008-46F3-A0F4-5C185DA6B193}"/>
              </a:ext>
            </a:extLst>
          </p:cNvPr>
          <p:cNvSpPr txBox="1"/>
          <p:nvPr/>
        </p:nvSpPr>
        <p:spPr>
          <a:xfrm>
            <a:off x="5760108" y="1906294"/>
            <a:ext cx="2814598" cy="1169551"/>
          </a:xfrm>
          <a:prstGeom prst="rect">
            <a:avLst/>
          </a:prstGeom>
          <a:solidFill>
            <a:schemeClr val="bg1"/>
          </a:solidFill>
          <a:ln>
            <a:solidFill>
              <a:schemeClr val="tx1"/>
            </a:solidFill>
          </a:ln>
        </p:spPr>
        <p:txBody>
          <a:bodyPr wrap="square" rtlCol="0">
            <a:spAutoFit/>
          </a:bodyPr>
          <a:lstStyle/>
          <a:p>
            <a:pPr algn="l"/>
            <a:r>
              <a:rPr lang="en-US" sz="1400" dirty="0"/>
              <a:t>Any field with a yellow rectangle at the beginning is a measure.  Measures are typically located only in facts.  Facts are typically the first in the list.</a:t>
            </a:r>
          </a:p>
        </p:txBody>
      </p:sp>
      <p:sp>
        <p:nvSpPr>
          <p:cNvPr id="13" name="TextBox 12">
            <a:extLst>
              <a:ext uri="{FF2B5EF4-FFF2-40B4-BE49-F238E27FC236}">
                <a16:creationId xmlns:a16="http://schemas.microsoft.com/office/drawing/2014/main" id="{9B91FAEB-CD6B-466C-B6C2-B13275A182CC}"/>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6</a:t>
            </a:r>
          </a:p>
        </p:txBody>
      </p:sp>
    </p:spTree>
    <p:extLst>
      <p:ext uri="{BB962C8B-B14F-4D97-AF65-F5344CB8AC3E}">
        <p14:creationId xmlns:p14="http://schemas.microsoft.com/office/powerpoint/2010/main" val="282897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12" name="Content Placeholder 3">
            <a:extLst>
              <a:ext uri="{FF2B5EF4-FFF2-40B4-BE49-F238E27FC236}">
                <a16:creationId xmlns:a16="http://schemas.microsoft.com/office/drawing/2014/main" id="{2B5D5684-633B-45F5-963F-28EC901D58BD}"/>
              </a:ext>
            </a:extLst>
          </p:cNvPr>
          <p:cNvSpPr>
            <a:spLocks noGrp="1"/>
          </p:cNvSpPr>
          <p:nvPr>
            <p:ph idx="1"/>
          </p:nvPr>
        </p:nvSpPr>
        <p:spPr>
          <a:xfrm>
            <a:off x="395536" y="771552"/>
            <a:ext cx="8424936" cy="3672406"/>
          </a:xfrm>
        </p:spPr>
        <p:txBody>
          <a:bodyPr>
            <a:normAutofit/>
          </a:bodyPr>
          <a:lstStyle/>
          <a:p>
            <a:r>
              <a:rPr lang="en-US" sz="2200" dirty="0"/>
              <a:t>Add columns (fields) to the report</a:t>
            </a:r>
          </a:p>
          <a:p>
            <a:r>
              <a:rPr lang="en-US" sz="2200" dirty="0"/>
              <a:t>We will now add the fields which we want to display and / or filter on in the report</a:t>
            </a:r>
          </a:p>
          <a:p>
            <a:r>
              <a:rPr lang="en-US" sz="2200" dirty="0"/>
              <a:t>As stated in the beginning of this presentation we can add:</a:t>
            </a:r>
          </a:p>
          <a:p>
            <a:pPr marL="514350" indent="-514350">
              <a:buFont typeface="+mj-lt"/>
              <a:buAutoNum type="arabicPeriod"/>
            </a:pPr>
            <a:r>
              <a:rPr lang="en-US" sz="2200" dirty="0"/>
              <a:t>All fields which are measures</a:t>
            </a:r>
          </a:p>
          <a:p>
            <a:pPr marL="514350" indent="-514350">
              <a:buFont typeface="+mj-lt"/>
              <a:buAutoNum type="arabicPeriod"/>
            </a:pPr>
            <a:r>
              <a:rPr lang="en-US" sz="2200" dirty="0"/>
              <a:t>Fields which belong to common dimensions (in this case all fields under dimensions "Loan Details" and "Loan Policy")</a:t>
            </a:r>
          </a:p>
        </p:txBody>
      </p:sp>
      <p:sp>
        <p:nvSpPr>
          <p:cNvPr id="8" name="TextBox 7">
            <a:extLst>
              <a:ext uri="{FF2B5EF4-FFF2-40B4-BE49-F238E27FC236}">
                <a16:creationId xmlns:a16="http://schemas.microsoft.com/office/drawing/2014/main" id="{D28B1389-33A5-4B0A-B708-65A7D1033491}"/>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7</a:t>
            </a:r>
          </a:p>
        </p:txBody>
      </p:sp>
    </p:spTree>
    <p:extLst>
      <p:ext uri="{BB962C8B-B14F-4D97-AF65-F5344CB8AC3E}">
        <p14:creationId xmlns:p14="http://schemas.microsoft.com/office/powerpoint/2010/main" val="35883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Steps to create the report</a:t>
            </a:r>
          </a:p>
        </p:txBody>
      </p:sp>
      <p:sp>
        <p:nvSpPr>
          <p:cNvPr id="12" name="Content Placeholder 3">
            <a:extLst>
              <a:ext uri="{FF2B5EF4-FFF2-40B4-BE49-F238E27FC236}">
                <a16:creationId xmlns:a16="http://schemas.microsoft.com/office/drawing/2014/main" id="{2B5D5684-633B-45F5-963F-28EC901D58BD}"/>
              </a:ext>
            </a:extLst>
          </p:cNvPr>
          <p:cNvSpPr>
            <a:spLocks noGrp="1"/>
          </p:cNvSpPr>
          <p:nvPr>
            <p:ph idx="1"/>
          </p:nvPr>
        </p:nvSpPr>
        <p:spPr>
          <a:xfrm>
            <a:off x="395536" y="771552"/>
            <a:ext cx="8424936" cy="432046"/>
          </a:xfrm>
        </p:spPr>
        <p:txBody>
          <a:bodyPr>
            <a:normAutofit/>
          </a:bodyPr>
          <a:lstStyle/>
          <a:p>
            <a:r>
              <a:rPr lang="en-US" sz="2200" dirty="0"/>
              <a:t>Add columns (fields) to the report</a:t>
            </a:r>
          </a:p>
        </p:txBody>
      </p:sp>
      <p:sp>
        <p:nvSpPr>
          <p:cNvPr id="8" name="TextBox 7">
            <a:extLst>
              <a:ext uri="{FF2B5EF4-FFF2-40B4-BE49-F238E27FC236}">
                <a16:creationId xmlns:a16="http://schemas.microsoft.com/office/drawing/2014/main" id="{D28B1389-33A5-4B0A-B708-65A7D1033491}"/>
              </a:ext>
            </a:extLst>
          </p:cNvPr>
          <p:cNvSpPr txBox="1"/>
          <p:nvPr/>
        </p:nvSpPr>
        <p:spPr>
          <a:xfrm>
            <a:off x="7016455" y="402219"/>
            <a:ext cx="936104" cy="369332"/>
          </a:xfrm>
          <a:prstGeom prst="rect">
            <a:avLst/>
          </a:prstGeom>
          <a:solidFill>
            <a:srgbClr val="FFFF00"/>
          </a:solidFill>
          <a:ln>
            <a:solidFill>
              <a:srgbClr val="FF0000"/>
            </a:solidFill>
          </a:ln>
        </p:spPr>
        <p:txBody>
          <a:bodyPr wrap="square" rtlCol="0">
            <a:spAutoFit/>
          </a:bodyPr>
          <a:lstStyle/>
          <a:p>
            <a:r>
              <a:rPr lang="en-US" dirty="0"/>
              <a:t>Step 7</a:t>
            </a:r>
          </a:p>
        </p:txBody>
      </p:sp>
      <p:pic>
        <p:nvPicPr>
          <p:cNvPr id="5" name="Picture 4">
            <a:extLst>
              <a:ext uri="{FF2B5EF4-FFF2-40B4-BE49-F238E27FC236}">
                <a16:creationId xmlns:a16="http://schemas.microsoft.com/office/drawing/2014/main" id="{118B6767-1597-4A4C-A774-198566B3FF0E}"/>
              </a:ext>
            </a:extLst>
          </p:cNvPr>
          <p:cNvPicPr>
            <a:picLocks noChangeAspect="1"/>
          </p:cNvPicPr>
          <p:nvPr/>
        </p:nvPicPr>
        <p:blipFill>
          <a:blip r:embed="rId2"/>
          <a:stretch>
            <a:fillRect/>
          </a:stretch>
        </p:blipFill>
        <p:spPr>
          <a:xfrm>
            <a:off x="0" y="2548268"/>
            <a:ext cx="9144000" cy="527538"/>
          </a:xfrm>
          <a:prstGeom prst="rect">
            <a:avLst/>
          </a:prstGeom>
          <a:ln>
            <a:solidFill>
              <a:schemeClr val="tx1"/>
            </a:solidFill>
          </a:ln>
        </p:spPr>
      </p:pic>
      <p:sp>
        <p:nvSpPr>
          <p:cNvPr id="9" name="Rectangle 8">
            <a:extLst>
              <a:ext uri="{FF2B5EF4-FFF2-40B4-BE49-F238E27FC236}">
                <a16:creationId xmlns:a16="http://schemas.microsoft.com/office/drawing/2014/main" id="{BA7C111C-7844-46CA-AFEC-AB1A55409CBF}"/>
              </a:ext>
            </a:extLst>
          </p:cNvPr>
          <p:cNvSpPr/>
          <p:nvPr/>
        </p:nvSpPr>
        <p:spPr bwMode="auto">
          <a:xfrm>
            <a:off x="23854" y="2589429"/>
            <a:ext cx="4499991" cy="4777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8DF1F2BE-4994-4F23-9F89-EE5D6FF76A9A}"/>
              </a:ext>
            </a:extLst>
          </p:cNvPr>
          <p:cNvSpPr txBox="1"/>
          <p:nvPr/>
        </p:nvSpPr>
        <p:spPr>
          <a:xfrm>
            <a:off x="144279" y="1544474"/>
            <a:ext cx="5291813" cy="523220"/>
          </a:xfrm>
          <a:prstGeom prst="rect">
            <a:avLst/>
          </a:prstGeom>
          <a:solidFill>
            <a:schemeClr val="bg1"/>
          </a:solidFill>
          <a:ln>
            <a:solidFill>
              <a:schemeClr val="tx1"/>
            </a:solidFill>
          </a:ln>
        </p:spPr>
        <p:txBody>
          <a:bodyPr wrap="square" rtlCol="0">
            <a:spAutoFit/>
          </a:bodyPr>
          <a:lstStyle/>
          <a:p>
            <a:pPr algn="l"/>
            <a:r>
              <a:rPr lang="en-US" sz="1400" dirty="0"/>
              <a:t>Fields from dimension "Loan Details" and "Loan Policy" are descriptive and come from </a:t>
            </a:r>
            <a:r>
              <a:rPr lang="en-US" sz="1400" dirty="0">
                <a:highlight>
                  <a:srgbClr val="FFFF00"/>
                </a:highlight>
              </a:rPr>
              <a:t>common dimensions </a:t>
            </a:r>
            <a:r>
              <a:rPr lang="en-US" sz="1400" dirty="0"/>
              <a:t>present in both subject areas</a:t>
            </a:r>
          </a:p>
        </p:txBody>
      </p:sp>
      <p:cxnSp>
        <p:nvCxnSpPr>
          <p:cNvPr id="11" name="Straight Arrow Connector 10">
            <a:extLst>
              <a:ext uri="{FF2B5EF4-FFF2-40B4-BE49-F238E27FC236}">
                <a16:creationId xmlns:a16="http://schemas.microsoft.com/office/drawing/2014/main" id="{3DFA7A88-97FC-4C25-AEBB-4049D3C73BC3}"/>
              </a:ext>
            </a:extLst>
          </p:cNvPr>
          <p:cNvCxnSpPr>
            <a:cxnSpLocks/>
          </p:cNvCxnSpPr>
          <p:nvPr/>
        </p:nvCxnSpPr>
        <p:spPr bwMode="auto">
          <a:xfrm>
            <a:off x="2195736" y="2052820"/>
            <a:ext cx="0" cy="51893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3" name="Rectangle 12">
            <a:extLst>
              <a:ext uri="{FF2B5EF4-FFF2-40B4-BE49-F238E27FC236}">
                <a16:creationId xmlns:a16="http://schemas.microsoft.com/office/drawing/2014/main" id="{FC0A0A30-8B28-4A97-9AF6-688C4AE6A2F1}"/>
              </a:ext>
            </a:extLst>
          </p:cNvPr>
          <p:cNvSpPr/>
          <p:nvPr/>
        </p:nvSpPr>
        <p:spPr bwMode="auto">
          <a:xfrm>
            <a:off x="4572000" y="2587652"/>
            <a:ext cx="971599" cy="4777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4" name="Straight Arrow Connector 13">
            <a:extLst>
              <a:ext uri="{FF2B5EF4-FFF2-40B4-BE49-F238E27FC236}">
                <a16:creationId xmlns:a16="http://schemas.microsoft.com/office/drawing/2014/main" id="{F91028F0-FCE2-43DE-93D5-68D5FB029BA7}"/>
              </a:ext>
            </a:extLst>
          </p:cNvPr>
          <p:cNvCxnSpPr>
            <a:cxnSpLocks/>
          </p:cNvCxnSpPr>
          <p:nvPr/>
        </p:nvCxnSpPr>
        <p:spPr bwMode="auto">
          <a:xfrm>
            <a:off x="4932040" y="2068722"/>
            <a:ext cx="0" cy="51893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5" name="TextBox 14">
            <a:extLst>
              <a:ext uri="{FF2B5EF4-FFF2-40B4-BE49-F238E27FC236}">
                <a16:creationId xmlns:a16="http://schemas.microsoft.com/office/drawing/2014/main" id="{5B53F746-4056-49F4-A8FE-D4C9D31F40DD}"/>
              </a:ext>
            </a:extLst>
          </p:cNvPr>
          <p:cNvSpPr txBox="1"/>
          <p:nvPr/>
        </p:nvSpPr>
        <p:spPr>
          <a:xfrm>
            <a:off x="6660232" y="3579862"/>
            <a:ext cx="2391279" cy="1169551"/>
          </a:xfrm>
          <a:prstGeom prst="rect">
            <a:avLst/>
          </a:prstGeom>
          <a:solidFill>
            <a:schemeClr val="bg1"/>
          </a:solidFill>
          <a:ln>
            <a:solidFill>
              <a:schemeClr val="tx1"/>
            </a:solidFill>
          </a:ln>
        </p:spPr>
        <p:txBody>
          <a:bodyPr wrap="square" rtlCol="0">
            <a:spAutoFit/>
          </a:bodyPr>
          <a:lstStyle/>
          <a:p>
            <a:r>
              <a:rPr lang="en-US" sz="1400" dirty="0"/>
              <a:t>Fields from fact "Fines and Fees Transactions" come from the </a:t>
            </a:r>
            <a:r>
              <a:rPr lang="en-US" sz="1400" dirty="0">
                <a:solidFill>
                  <a:srgbClr val="FF0000"/>
                </a:solidFill>
              </a:rPr>
              <a:t>"Fines and Fees" </a:t>
            </a:r>
            <a:r>
              <a:rPr lang="en-US" sz="1400" dirty="0"/>
              <a:t>subject area.</a:t>
            </a:r>
            <a:r>
              <a:rPr lang="en-US" sz="1400" dirty="0">
                <a:solidFill>
                  <a:srgbClr val="FF0000"/>
                </a:solidFill>
              </a:rPr>
              <a:t>  </a:t>
            </a:r>
            <a:r>
              <a:rPr lang="en-US" sz="1400" dirty="0"/>
              <a:t>Field "Transaction Amount" is a  measure.</a:t>
            </a:r>
          </a:p>
        </p:txBody>
      </p:sp>
      <p:sp>
        <p:nvSpPr>
          <p:cNvPr id="16" name="TextBox 15">
            <a:extLst>
              <a:ext uri="{FF2B5EF4-FFF2-40B4-BE49-F238E27FC236}">
                <a16:creationId xmlns:a16="http://schemas.microsoft.com/office/drawing/2014/main" id="{E84F059F-94C9-4DBE-B0B1-286E62E0F79C}"/>
              </a:ext>
            </a:extLst>
          </p:cNvPr>
          <p:cNvSpPr txBox="1"/>
          <p:nvPr/>
        </p:nvSpPr>
        <p:spPr>
          <a:xfrm>
            <a:off x="5548190" y="1333050"/>
            <a:ext cx="3503321" cy="738664"/>
          </a:xfrm>
          <a:prstGeom prst="rect">
            <a:avLst/>
          </a:prstGeom>
          <a:solidFill>
            <a:schemeClr val="bg1"/>
          </a:solidFill>
          <a:ln>
            <a:solidFill>
              <a:schemeClr val="tx1"/>
            </a:solidFill>
          </a:ln>
        </p:spPr>
        <p:txBody>
          <a:bodyPr wrap="square" rtlCol="0">
            <a:spAutoFit/>
          </a:bodyPr>
          <a:lstStyle/>
          <a:p>
            <a:r>
              <a:rPr lang="en-US" sz="1400" dirty="0"/>
              <a:t>Fields from fact "Loan" come from the </a:t>
            </a:r>
            <a:r>
              <a:rPr lang="en-US" sz="1400" dirty="0">
                <a:solidFill>
                  <a:srgbClr val="FF0000"/>
                </a:solidFill>
              </a:rPr>
              <a:t>"Fulfillment" </a:t>
            </a:r>
            <a:r>
              <a:rPr lang="en-US" sz="1400" dirty="0"/>
              <a:t>subject area.</a:t>
            </a:r>
            <a:r>
              <a:rPr lang="en-US" sz="1400" dirty="0">
                <a:solidFill>
                  <a:srgbClr val="FF0000"/>
                </a:solidFill>
              </a:rPr>
              <a:t>  </a:t>
            </a:r>
            <a:r>
              <a:rPr lang="en-US" sz="1400" dirty="0"/>
              <a:t>Fields "Loans (Not In House)" and "Loan Days" are measures.</a:t>
            </a:r>
          </a:p>
        </p:txBody>
      </p:sp>
      <p:cxnSp>
        <p:nvCxnSpPr>
          <p:cNvPr id="17" name="Straight Arrow Connector 16">
            <a:extLst>
              <a:ext uri="{FF2B5EF4-FFF2-40B4-BE49-F238E27FC236}">
                <a16:creationId xmlns:a16="http://schemas.microsoft.com/office/drawing/2014/main" id="{8F202182-13F3-4408-B1B1-B793AB4A90CC}"/>
              </a:ext>
            </a:extLst>
          </p:cNvPr>
          <p:cNvCxnSpPr>
            <a:cxnSpLocks/>
          </p:cNvCxnSpPr>
          <p:nvPr/>
        </p:nvCxnSpPr>
        <p:spPr bwMode="auto">
          <a:xfrm flipV="1">
            <a:off x="8460432" y="3075806"/>
            <a:ext cx="0" cy="50405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850EA19F-EB8E-4C69-9AD6-4D5D50E7B6EC}"/>
              </a:ext>
            </a:extLst>
          </p:cNvPr>
          <p:cNvCxnSpPr>
            <a:cxnSpLocks/>
          </p:cNvCxnSpPr>
          <p:nvPr/>
        </p:nvCxnSpPr>
        <p:spPr bwMode="auto">
          <a:xfrm flipH="1">
            <a:off x="6948264" y="2067694"/>
            <a:ext cx="140199" cy="51715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6828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 Results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F30A15DA-CDCB-4903-9B85-EB97DBAD9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3" y="0"/>
            <a:ext cx="5435583" cy="3170757"/>
          </a:xfrm>
          <a:prstGeom prst="rect">
            <a:avLst/>
          </a:prstGeom>
        </p:spPr>
      </p:pic>
    </p:spTree>
    <p:extLst>
      <p:ext uri="{BB962C8B-B14F-4D97-AF65-F5344CB8AC3E}">
        <p14:creationId xmlns:p14="http://schemas.microsoft.com/office/powerpoint/2010/main" val="67574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C2CDB2-AB8F-4BDC-A003-44595B894860}"/>
              </a:ext>
            </a:extLst>
          </p:cNvPr>
          <p:cNvPicPr>
            <a:picLocks noChangeAspect="1"/>
          </p:cNvPicPr>
          <p:nvPr/>
        </p:nvPicPr>
        <p:blipFill>
          <a:blip r:embed="rId2"/>
          <a:stretch>
            <a:fillRect/>
          </a:stretch>
        </p:blipFill>
        <p:spPr>
          <a:xfrm>
            <a:off x="0" y="1714599"/>
            <a:ext cx="9144000" cy="2873375"/>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 results</a:t>
            </a:r>
          </a:p>
        </p:txBody>
      </p:sp>
      <p:sp>
        <p:nvSpPr>
          <p:cNvPr id="6" name="Rectangle 5">
            <a:extLst>
              <a:ext uri="{FF2B5EF4-FFF2-40B4-BE49-F238E27FC236}">
                <a16:creationId xmlns:a16="http://schemas.microsoft.com/office/drawing/2014/main" id="{41F6559B-42FB-4E2D-A794-C55FEB561E64}"/>
              </a:ext>
            </a:extLst>
          </p:cNvPr>
          <p:cNvSpPr/>
          <p:nvPr/>
        </p:nvSpPr>
        <p:spPr>
          <a:xfrm>
            <a:off x="-4910" y="1714598"/>
            <a:ext cx="7529233" cy="504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18762D-E9FC-4EB6-87B3-32F8804F3319}"/>
              </a:ext>
            </a:extLst>
          </p:cNvPr>
          <p:cNvSpPr/>
          <p:nvPr/>
        </p:nvSpPr>
        <p:spPr>
          <a:xfrm>
            <a:off x="7514791" y="1725496"/>
            <a:ext cx="864000" cy="504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8991368-9FB3-4FEC-BEBB-C1F4E4F60A77}"/>
              </a:ext>
            </a:extLst>
          </p:cNvPr>
          <p:cNvSpPr txBox="1"/>
          <p:nvPr/>
        </p:nvSpPr>
        <p:spPr>
          <a:xfrm>
            <a:off x="144279" y="699542"/>
            <a:ext cx="3275593" cy="738664"/>
          </a:xfrm>
          <a:prstGeom prst="rect">
            <a:avLst/>
          </a:prstGeom>
          <a:solidFill>
            <a:schemeClr val="bg1"/>
          </a:solidFill>
          <a:ln>
            <a:solidFill>
              <a:schemeClr val="tx1"/>
            </a:solidFill>
          </a:ln>
        </p:spPr>
        <p:txBody>
          <a:bodyPr wrap="square" rtlCol="0">
            <a:spAutoFit/>
          </a:bodyPr>
          <a:lstStyle/>
          <a:p>
            <a:pPr algn="l"/>
            <a:r>
              <a:rPr lang="en-US" sz="1400" dirty="0"/>
              <a:t>Fields from dimension "Loan Details" and "Loan Policy" which are </a:t>
            </a:r>
            <a:r>
              <a:rPr lang="en-US" sz="1400" dirty="0">
                <a:highlight>
                  <a:srgbClr val="FFFF00"/>
                </a:highlight>
              </a:rPr>
              <a:t>common dimensions </a:t>
            </a:r>
            <a:r>
              <a:rPr lang="en-US" sz="1400" dirty="0"/>
              <a:t>present in </a:t>
            </a:r>
            <a:r>
              <a:rPr lang="en-US" sz="1400" dirty="0">
                <a:solidFill>
                  <a:srgbClr val="FF0000"/>
                </a:solidFill>
              </a:rPr>
              <a:t>both</a:t>
            </a:r>
            <a:r>
              <a:rPr lang="en-US" sz="1400" dirty="0"/>
              <a:t> subject areas</a:t>
            </a:r>
          </a:p>
        </p:txBody>
      </p:sp>
      <p:cxnSp>
        <p:nvCxnSpPr>
          <p:cNvPr id="21" name="Straight Arrow Connector 20">
            <a:extLst>
              <a:ext uri="{FF2B5EF4-FFF2-40B4-BE49-F238E27FC236}">
                <a16:creationId xmlns:a16="http://schemas.microsoft.com/office/drawing/2014/main" id="{9F036F47-7471-432A-B0AD-7FE1E98EF4FA}"/>
              </a:ext>
            </a:extLst>
          </p:cNvPr>
          <p:cNvCxnSpPr>
            <a:cxnSpLocks/>
          </p:cNvCxnSpPr>
          <p:nvPr/>
        </p:nvCxnSpPr>
        <p:spPr bwMode="auto">
          <a:xfrm>
            <a:off x="2195736" y="1438206"/>
            <a:ext cx="0" cy="28861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3" name="TextBox 22">
            <a:extLst>
              <a:ext uri="{FF2B5EF4-FFF2-40B4-BE49-F238E27FC236}">
                <a16:creationId xmlns:a16="http://schemas.microsoft.com/office/drawing/2014/main" id="{19BEA81D-923B-4321-A066-518896F5971E}"/>
              </a:ext>
            </a:extLst>
          </p:cNvPr>
          <p:cNvSpPr txBox="1"/>
          <p:nvPr/>
        </p:nvSpPr>
        <p:spPr>
          <a:xfrm>
            <a:off x="3759706" y="341603"/>
            <a:ext cx="2108438" cy="738664"/>
          </a:xfrm>
          <a:prstGeom prst="rect">
            <a:avLst/>
          </a:prstGeom>
          <a:solidFill>
            <a:schemeClr val="bg1"/>
          </a:solidFill>
          <a:ln>
            <a:solidFill>
              <a:schemeClr val="tx1"/>
            </a:solidFill>
          </a:ln>
        </p:spPr>
        <p:txBody>
          <a:bodyPr wrap="square" rtlCol="0">
            <a:spAutoFit/>
          </a:bodyPr>
          <a:lstStyle/>
          <a:p>
            <a:r>
              <a:rPr lang="en-US" sz="1400" dirty="0"/>
              <a:t>Measures from fact "Loan" in the </a:t>
            </a:r>
            <a:r>
              <a:rPr lang="en-US" sz="1400" dirty="0">
                <a:solidFill>
                  <a:srgbClr val="FF0000"/>
                </a:solidFill>
              </a:rPr>
              <a:t>"Fulfillment" </a:t>
            </a:r>
            <a:r>
              <a:rPr lang="en-US" sz="1400" dirty="0"/>
              <a:t>subject area</a:t>
            </a:r>
          </a:p>
        </p:txBody>
      </p:sp>
      <p:cxnSp>
        <p:nvCxnSpPr>
          <p:cNvPr id="24" name="Straight Arrow Connector 23">
            <a:extLst>
              <a:ext uri="{FF2B5EF4-FFF2-40B4-BE49-F238E27FC236}">
                <a16:creationId xmlns:a16="http://schemas.microsoft.com/office/drawing/2014/main" id="{7CD93C2F-5C20-4C55-A548-9E9DE8B4253A}"/>
              </a:ext>
            </a:extLst>
          </p:cNvPr>
          <p:cNvCxnSpPr>
            <a:cxnSpLocks/>
          </p:cNvCxnSpPr>
          <p:nvPr/>
        </p:nvCxnSpPr>
        <p:spPr bwMode="auto">
          <a:xfrm>
            <a:off x="7812360" y="1441820"/>
            <a:ext cx="1" cy="25693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6" name="Straight Connector 25">
            <a:extLst>
              <a:ext uri="{FF2B5EF4-FFF2-40B4-BE49-F238E27FC236}">
                <a16:creationId xmlns:a16="http://schemas.microsoft.com/office/drawing/2014/main" id="{6A5FDFB2-9E55-47AF-A67F-8820B94ED0B3}"/>
              </a:ext>
            </a:extLst>
          </p:cNvPr>
          <p:cNvCxnSpPr>
            <a:cxnSpLocks/>
          </p:cNvCxnSpPr>
          <p:nvPr/>
        </p:nvCxnSpPr>
        <p:spPr>
          <a:xfrm flipH="1">
            <a:off x="4932040" y="1438206"/>
            <a:ext cx="288032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A14833-538B-4395-B252-89E30F4CAD62}"/>
              </a:ext>
            </a:extLst>
          </p:cNvPr>
          <p:cNvCxnSpPr>
            <a:cxnSpLocks/>
          </p:cNvCxnSpPr>
          <p:nvPr/>
        </p:nvCxnSpPr>
        <p:spPr>
          <a:xfrm flipH="1">
            <a:off x="4923359" y="1080267"/>
            <a:ext cx="8681" cy="35793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5C9992B-EE79-41F9-B932-D0FA7A414BE2}"/>
              </a:ext>
            </a:extLst>
          </p:cNvPr>
          <p:cNvSpPr/>
          <p:nvPr/>
        </p:nvSpPr>
        <p:spPr>
          <a:xfrm>
            <a:off x="8402643" y="1715605"/>
            <a:ext cx="657705" cy="504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0523627-C378-426D-B0F6-D98CDD4BBD98}"/>
              </a:ext>
            </a:extLst>
          </p:cNvPr>
          <p:cNvSpPr txBox="1"/>
          <p:nvPr/>
        </p:nvSpPr>
        <p:spPr>
          <a:xfrm>
            <a:off x="6516216" y="339502"/>
            <a:ext cx="2391279" cy="738664"/>
          </a:xfrm>
          <a:prstGeom prst="rect">
            <a:avLst/>
          </a:prstGeom>
          <a:solidFill>
            <a:schemeClr val="bg1"/>
          </a:solidFill>
          <a:ln>
            <a:solidFill>
              <a:schemeClr val="tx1"/>
            </a:solidFill>
          </a:ln>
        </p:spPr>
        <p:txBody>
          <a:bodyPr wrap="square" rtlCol="0">
            <a:spAutoFit/>
          </a:bodyPr>
          <a:lstStyle/>
          <a:p>
            <a:r>
              <a:rPr lang="en-US" sz="1400" dirty="0"/>
              <a:t>Measure from fact "Fines and Fees Transactions" in the </a:t>
            </a:r>
            <a:r>
              <a:rPr lang="en-US" sz="1400" dirty="0">
                <a:solidFill>
                  <a:srgbClr val="FF0000"/>
                </a:solidFill>
              </a:rPr>
              <a:t>"Fines and Fees" </a:t>
            </a:r>
            <a:r>
              <a:rPr lang="en-US" sz="1400" dirty="0"/>
              <a:t>subject area.</a:t>
            </a:r>
            <a:r>
              <a:rPr lang="en-US" sz="1400" dirty="0">
                <a:solidFill>
                  <a:srgbClr val="FF0000"/>
                </a:solidFill>
              </a:rPr>
              <a:t>  </a:t>
            </a:r>
            <a:endParaRPr lang="en-US" sz="1400" dirty="0"/>
          </a:p>
        </p:txBody>
      </p:sp>
      <p:cxnSp>
        <p:nvCxnSpPr>
          <p:cNvPr id="35" name="Straight Arrow Connector 34">
            <a:extLst>
              <a:ext uri="{FF2B5EF4-FFF2-40B4-BE49-F238E27FC236}">
                <a16:creationId xmlns:a16="http://schemas.microsoft.com/office/drawing/2014/main" id="{784CE51C-D92B-4A1F-8452-4D4B9FD2F45B}"/>
              </a:ext>
            </a:extLst>
          </p:cNvPr>
          <p:cNvCxnSpPr>
            <a:cxnSpLocks/>
            <a:endCxn id="31" idx="0"/>
          </p:cNvCxnSpPr>
          <p:nvPr/>
        </p:nvCxnSpPr>
        <p:spPr bwMode="auto">
          <a:xfrm flipH="1">
            <a:off x="8731496" y="1082818"/>
            <a:ext cx="12130" cy="63278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7" name="TextBox 36">
            <a:extLst>
              <a:ext uri="{FF2B5EF4-FFF2-40B4-BE49-F238E27FC236}">
                <a16:creationId xmlns:a16="http://schemas.microsoft.com/office/drawing/2014/main" id="{D7FF46BE-CF4C-4A45-84A4-5352EE2EB6D0}"/>
              </a:ext>
            </a:extLst>
          </p:cNvPr>
          <p:cNvSpPr txBox="1"/>
          <p:nvPr/>
        </p:nvSpPr>
        <p:spPr>
          <a:xfrm>
            <a:off x="4572000" y="4125702"/>
            <a:ext cx="2633205" cy="523220"/>
          </a:xfrm>
          <a:prstGeom prst="rect">
            <a:avLst/>
          </a:prstGeom>
          <a:solidFill>
            <a:srgbClr val="FFFF00"/>
          </a:solidFill>
          <a:ln>
            <a:solidFill>
              <a:schemeClr val="tx1"/>
            </a:solidFill>
          </a:ln>
        </p:spPr>
        <p:txBody>
          <a:bodyPr wrap="square" rtlCol="0">
            <a:spAutoFit/>
          </a:bodyPr>
          <a:lstStyle/>
          <a:p>
            <a:r>
              <a:rPr lang="en-US" sz="1400" dirty="0"/>
              <a:t>These three measures come from two different subject areas.</a:t>
            </a:r>
          </a:p>
        </p:txBody>
      </p:sp>
      <p:cxnSp>
        <p:nvCxnSpPr>
          <p:cNvPr id="40" name="Straight Arrow Connector 39">
            <a:extLst>
              <a:ext uri="{FF2B5EF4-FFF2-40B4-BE49-F238E27FC236}">
                <a16:creationId xmlns:a16="http://schemas.microsoft.com/office/drawing/2014/main" id="{00A9CA2A-1D6E-4FA6-8ED6-C528F8D7A1C2}"/>
              </a:ext>
            </a:extLst>
          </p:cNvPr>
          <p:cNvCxnSpPr>
            <a:cxnSpLocks/>
          </p:cNvCxnSpPr>
          <p:nvPr/>
        </p:nvCxnSpPr>
        <p:spPr>
          <a:xfrm flipV="1">
            <a:off x="7188300" y="2229534"/>
            <a:ext cx="480044" cy="1896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5C47B6C-69C7-48C5-AC82-50620DBE1A4F}"/>
              </a:ext>
            </a:extLst>
          </p:cNvPr>
          <p:cNvCxnSpPr>
            <a:cxnSpLocks/>
          </p:cNvCxnSpPr>
          <p:nvPr/>
        </p:nvCxnSpPr>
        <p:spPr>
          <a:xfrm flipV="1">
            <a:off x="7205205" y="2240421"/>
            <a:ext cx="967195" cy="18961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624C31-9D15-4A29-B405-DD54822CE873}"/>
              </a:ext>
            </a:extLst>
          </p:cNvPr>
          <p:cNvCxnSpPr>
            <a:cxnSpLocks/>
          </p:cNvCxnSpPr>
          <p:nvPr/>
        </p:nvCxnSpPr>
        <p:spPr>
          <a:xfrm flipV="1">
            <a:off x="7188300" y="2209868"/>
            <a:ext cx="1454727" cy="19463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1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Terminology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pic>
        <p:nvPicPr>
          <p:cNvPr id="2" name="Picture 1">
            <a:extLst>
              <a:ext uri="{FF2B5EF4-FFF2-40B4-BE49-F238E27FC236}">
                <a16:creationId xmlns:a16="http://schemas.microsoft.com/office/drawing/2014/main" id="{DFCB1E15-9F96-42B4-A582-D11D77B9B6D0}"/>
              </a:ext>
            </a:extLst>
          </p:cNvPr>
          <p:cNvPicPr>
            <a:picLocks noChangeAspect="1"/>
          </p:cNvPicPr>
          <p:nvPr/>
        </p:nvPicPr>
        <p:blipFill>
          <a:blip r:embed="rId2"/>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15600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Terminology </a:t>
            </a:r>
          </a:p>
        </p:txBody>
      </p:sp>
      <p:pic>
        <p:nvPicPr>
          <p:cNvPr id="7" name="Picture 6">
            <a:extLst>
              <a:ext uri="{FF2B5EF4-FFF2-40B4-BE49-F238E27FC236}">
                <a16:creationId xmlns:a16="http://schemas.microsoft.com/office/drawing/2014/main" id="{1308A05C-504D-4722-B1DC-E3E413823971}"/>
              </a:ext>
            </a:extLst>
          </p:cNvPr>
          <p:cNvPicPr>
            <a:picLocks noChangeAspect="1"/>
          </p:cNvPicPr>
          <p:nvPr/>
        </p:nvPicPr>
        <p:blipFill>
          <a:blip r:embed="rId2"/>
          <a:stretch>
            <a:fillRect/>
          </a:stretch>
        </p:blipFill>
        <p:spPr>
          <a:xfrm>
            <a:off x="2271712" y="937234"/>
            <a:ext cx="4600575" cy="3657600"/>
          </a:xfrm>
          <a:prstGeom prst="rect">
            <a:avLst/>
          </a:prstGeom>
          <a:solidFill>
            <a:schemeClr val="accent2"/>
          </a:solidFill>
          <a:ln>
            <a:solidFill>
              <a:schemeClr val="tx1"/>
            </a:solidFill>
          </a:ln>
        </p:spPr>
      </p:pic>
      <p:cxnSp>
        <p:nvCxnSpPr>
          <p:cNvPr id="8" name="Straight Arrow Connector 7">
            <a:extLst>
              <a:ext uri="{FF2B5EF4-FFF2-40B4-BE49-F238E27FC236}">
                <a16:creationId xmlns:a16="http://schemas.microsoft.com/office/drawing/2014/main" id="{C0E2C9F2-E52B-4576-949E-5F6833A14E01}"/>
              </a:ext>
            </a:extLst>
          </p:cNvPr>
          <p:cNvCxnSpPr>
            <a:cxnSpLocks/>
          </p:cNvCxnSpPr>
          <p:nvPr/>
        </p:nvCxnSpPr>
        <p:spPr bwMode="auto">
          <a:xfrm flipH="1">
            <a:off x="5413290" y="3395154"/>
            <a:ext cx="579695"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a:extLst>
              <a:ext uri="{FF2B5EF4-FFF2-40B4-BE49-F238E27FC236}">
                <a16:creationId xmlns:a16="http://schemas.microsoft.com/office/drawing/2014/main" id="{D51AC288-B68E-402E-BD00-B83FA145C130}"/>
              </a:ext>
            </a:extLst>
          </p:cNvPr>
          <p:cNvSpPr txBox="1"/>
          <p:nvPr/>
        </p:nvSpPr>
        <p:spPr>
          <a:xfrm>
            <a:off x="168983" y="957057"/>
            <a:ext cx="1812686" cy="1169551"/>
          </a:xfrm>
          <a:prstGeom prst="rect">
            <a:avLst/>
          </a:prstGeom>
          <a:solidFill>
            <a:schemeClr val="bg1"/>
          </a:solidFill>
          <a:ln>
            <a:solidFill>
              <a:schemeClr val="tx1"/>
            </a:solidFill>
          </a:ln>
        </p:spPr>
        <p:txBody>
          <a:bodyPr wrap="square" rtlCol="0">
            <a:spAutoFit/>
          </a:bodyPr>
          <a:lstStyle/>
          <a:p>
            <a:pPr algn="l"/>
            <a:r>
              <a:rPr lang="en-US" sz="1400" b="0" dirty="0"/>
              <a:t>Fact.</a:t>
            </a:r>
          </a:p>
          <a:p>
            <a:pPr algn="l"/>
            <a:r>
              <a:rPr lang="en-US" sz="1400" b="0" dirty="0"/>
              <a:t>Typically, the fact is the first folder and is the only folder which includes measures</a:t>
            </a:r>
          </a:p>
        </p:txBody>
      </p:sp>
      <p:cxnSp>
        <p:nvCxnSpPr>
          <p:cNvPr id="10" name="Straight Arrow Connector 9">
            <a:extLst>
              <a:ext uri="{FF2B5EF4-FFF2-40B4-BE49-F238E27FC236}">
                <a16:creationId xmlns:a16="http://schemas.microsoft.com/office/drawing/2014/main" id="{0B97FF11-5C33-4EE7-B685-A4A6D977B540}"/>
              </a:ext>
            </a:extLst>
          </p:cNvPr>
          <p:cNvCxnSpPr/>
          <p:nvPr/>
        </p:nvCxnSpPr>
        <p:spPr bwMode="auto">
          <a:xfrm flipH="1">
            <a:off x="3633278" y="1100232"/>
            <a:ext cx="1481810"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extBox 10">
            <a:extLst>
              <a:ext uri="{FF2B5EF4-FFF2-40B4-BE49-F238E27FC236}">
                <a16:creationId xmlns:a16="http://schemas.microsoft.com/office/drawing/2014/main" id="{BEE844D3-1144-42C9-9FFE-1867EF2E6611}"/>
              </a:ext>
            </a:extLst>
          </p:cNvPr>
          <p:cNvSpPr txBox="1"/>
          <p:nvPr/>
        </p:nvSpPr>
        <p:spPr>
          <a:xfrm>
            <a:off x="5115088" y="915566"/>
            <a:ext cx="1958655" cy="307777"/>
          </a:xfrm>
          <a:prstGeom prst="rect">
            <a:avLst/>
          </a:prstGeom>
          <a:solidFill>
            <a:schemeClr val="bg1"/>
          </a:solidFill>
          <a:ln>
            <a:solidFill>
              <a:schemeClr val="tx1"/>
            </a:solidFill>
          </a:ln>
        </p:spPr>
        <p:txBody>
          <a:bodyPr wrap="square" rtlCol="0">
            <a:spAutoFit/>
          </a:bodyPr>
          <a:lstStyle/>
          <a:p>
            <a:pPr algn="l"/>
            <a:r>
              <a:rPr lang="en-US" sz="1400" b="0" dirty="0"/>
              <a:t>Subject area</a:t>
            </a:r>
          </a:p>
        </p:txBody>
      </p:sp>
      <p:cxnSp>
        <p:nvCxnSpPr>
          <p:cNvPr id="12" name="Straight Arrow Connector 11">
            <a:extLst>
              <a:ext uri="{FF2B5EF4-FFF2-40B4-BE49-F238E27FC236}">
                <a16:creationId xmlns:a16="http://schemas.microsoft.com/office/drawing/2014/main" id="{52F2B2DA-75F8-412E-8202-B622487835C8}"/>
              </a:ext>
            </a:extLst>
          </p:cNvPr>
          <p:cNvCxnSpPr>
            <a:cxnSpLocks/>
          </p:cNvCxnSpPr>
          <p:nvPr/>
        </p:nvCxnSpPr>
        <p:spPr bwMode="auto">
          <a:xfrm>
            <a:off x="1981669" y="1321284"/>
            <a:ext cx="593271"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3" name="TextBox 12">
            <a:extLst>
              <a:ext uri="{FF2B5EF4-FFF2-40B4-BE49-F238E27FC236}">
                <a16:creationId xmlns:a16="http://schemas.microsoft.com/office/drawing/2014/main" id="{57C5C9DF-AA60-4361-AE7D-913AA3AE8D16}"/>
              </a:ext>
            </a:extLst>
          </p:cNvPr>
          <p:cNvSpPr txBox="1"/>
          <p:nvPr/>
        </p:nvSpPr>
        <p:spPr>
          <a:xfrm>
            <a:off x="5992985" y="1666929"/>
            <a:ext cx="2764025" cy="803297"/>
          </a:xfrm>
          <a:prstGeom prst="rect">
            <a:avLst/>
          </a:prstGeom>
          <a:solidFill>
            <a:schemeClr val="bg1"/>
          </a:solidFill>
          <a:ln>
            <a:solidFill>
              <a:schemeClr val="tx1"/>
            </a:solidFill>
          </a:ln>
        </p:spPr>
        <p:txBody>
          <a:bodyPr wrap="square" rtlCol="0">
            <a:spAutoFit/>
          </a:bodyPr>
          <a:lstStyle/>
          <a:p>
            <a:pPr algn="l"/>
            <a:r>
              <a:rPr lang="en-US" sz="1400" b="0" dirty="0"/>
              <a:t>Measures.</a:t>
            </a:r>
          </a:p>
          <a:p>
            <a:pPr algn="l"/>
            <a:r>
              <a:rPr lang="en-US" sz="1400" b="0" dirty="0"/>
              <a:t>Have yellow rectangle at beginning</a:t>
            </a:r>
          </a:p>
        </p:txBody>
      </p:sp>
      <p:cxnSp>
        <p:nvCxnSpPr>
          <p:cNvPr id="14" name="Straight Arrow Connector 13">
            <a:extLst>
              <a:ext uri="{FF2B5EF4-FFF2-40B4-BE49-F238E27FC236}">
                <a16:creationId xmlns:a16="http://schemas.microsoft.com/office/drawing/2014/main" id="{A53E6A4E-425B-47D3-97AF-0B3E55654050}"/>
              </a:ext>
            </a:extLst>
          </p:cNvPr>
          <p:cNvCxnSpPr/>
          <p:nvPr/>
        </p:nvCxnSpPr>
        <p:spPr bwMode="auto">
          <a:xfrm flipH="1">
            <a:off x="5413290" y="2050981"/>
            <a:ext cx="57969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5" name="TextBox 14">
            <a:extLst>
              <a:ext uri="{FF2B5EF4-FFF2-40B4-BE49-F238E27FC236}">
                <a16:creationId xmlns:a16="http://schemas.microsoft.com/office/drawing/2014/main" id="{8711DCA9-8560-4AB9-A54C-EC65F0D3D6B5}"/>
              </a:ext>
            </a:extLst>
          </p:cNvPr>
          <p:cNvSpPr txBox="1"/>
          <p:nvPr/>
        </p:nvSpPr>
        <p:spPr>
          <a:xfrm>
            <a:off x="5992985" y="3078945"/>
            <a:ext cx="2764025" cy="803297"/>
          </a:xfrm>
          <a:prstGeom prst="rect">
            <a:avLst/>
          </a:prstGeom>
          <a:solidFill>
            <a:schemeClr val="bg1"/>
          </a:solidFill>
          <a:ln>
            <a:solidFill>
              <a:schemeClr val="tx1"/>
            </a:solidFill>
          </a:ln>
        </p:spPr>
        <p:txBody>
          <a:bodyPr wrap="square" rtlCol="0">
            <a:spAutoFit/>
          </a:bodyPr>
          <a:lstStyle/>
          <a:p>
            <a:pPr algn="l"/>
            <a:r>
              <a:rPr lang="en-US" sz="1400" b="0" dirty="0"/>
              <a:t>Attributes.</a:t>
            </a:r>
          </a:p>
          <a:p>
            <a:pPr algn="l"/>
            <a:r>
              <a:rPr lang="en-US" sz="1400" b="0" dirty="0"/>
              <a:t>Fields which have a descriptive value.</a:t>
            </a:r>
          </a:p>
        </p:txBody>
      </p:sp>
      <p:cxnSp>
        <p:nvCxnSpPr>
          <p:cNvPr id="16" name="Straight Connector 15">
            <a:extLst>
              <a:ext uri="{FF2B5EF4-FFF2-40B4-BE49-F238E27FC236}">
                <a16:creationId xmlns:a16="http://schemas.microsoft.com/office/drawing/2014/main" id="{F4F27D3C-4B47-461A-90DB-D7A0FC52A309}"/>
              </a:ext>
            </a:extLst>
          </p:cNvPr>
          <p:cNvCxnSpPr>
            <a:cxnSpLocks/>
          </p:cNvCxnSpPr>
          <p:nvPr/>
        </p:nvCxnSpPr>
        <p:spPr bwMode="auto">
          <a:xfrm>
            <a:off x="3316913" y="2627054"/>
            <a:ext cx="208051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C8E80D7-2FE4-4254-BB00-46C7EAA54754}"/>
              </a:ext>
            </a:extLst>
          </p:cNvPr>
          <p:cNvCxnSpPr>
            <a:cxnSpLocks/>
          </p:cNvCxnSpPr>
          <p:nvPr/>
        </p:nvCxnSpPr>
        <p:spPr bwMode="auto">
          <a:xfrm flipV="1">
            <a:off x="5409849" y="1456981"/>
            <a:ext cx="0" cy="116514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0E54D984-41B2-47FA-8BC2-F51DE14CF1B1}"/>
              </a:ext>
            </a:extLst>
          </p:cNvPr>
          <p:cNvCxnSpPr>
            <a:cxnSpLocks/>
          </p:cNvCxnSpPr>
          <p:nvPr/>
        </p:nvCxnSpPr>
        <p:spPr bwMode="auto">
          <a:xfrm flipV="1">
            <a:off x="5397423" y="2622128"/>
            <a:ext cx="16055" cy="197270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1081CEC-1598-4803-92F3-6D43E4D5A729}"/>
              </a:ext>
            </a:extLst>
          </p:cNvPr>
          <p:cNvCxnSpPr>
            <a:cxnSpLocks/>
          </p:cNvCxnSpPr>
          <p:nvPr/>
        </p:nvCxnSpPr>
        <p:spPr bwMode="auto">
          <a:xfrm>
            <a:off x="3334331" y="4585709"/>
            <a:ext cx="208051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B6DB6C0-082A-44F7-AA8E-C5E6DFC14836}"/>
              </a:ext>
            </a:extLst>
          </p:cNvPr>
          <p:cNvCxnSpPr>
            <a:cxnSpLocks/>
          </p:cNvCxnSpPr>
          <p:nvPr/>
        </p:nvCxnSpPr>
        <p:spPr bwMode="auto">
          <a:xfrm>
            <a:off x="3334331" y="1474904"/>
            <a:ext cx="208051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Terminology </a:t>
            </a:r>
          </a:p>
        </p:txBody>
      </p:sp>
      <p:pic>
        <p:nvPicPr>
          <p:cNvPr id="7" name="Picture 6">
            <a:extLst>
              <a:ext uri="{FF2B5EF4-FFF2-40B4-BE49-F238E27FC236}">
                <a16:creationId xmlns:a16="http://schemas.microsoft.com/office/drawing/2014/main" id="{A63195B9-D485-4A8F-BFF4-BE0AAB4EFD16}"/>
              </a:ext>
            </a:extLst>
          </p:cNvPr>
          <p:cNvPicPr>
            <a:picLocks noChangeAspect="1"/>
          </p:cNvPicPr>
          <p:nvPr/>
        </p:nvPicPr>
        <p:blipFill>
          <a:blip r:embed="rId2"/>
          <a:stretch>
            <a:fillRect/>
          </a:stretch>
        </p:blipFill>
        <p:spPr>
          <a:xfrm>
            <a:off x="2305050" y="645519"/>
            <a:ext cx="4533900" cy="3390900"/>
          </a:xfrm>
          <a:prstGeom prst="rect">
            <a:avLst/>
          </a:prstGeom>
          <a:ln>
            <a:solidFill>
              <a:schemeClr val="tx1"/>
            </a:solidFill>
          </a:ln>
        </p:spPr>
      </p:pic>
      <p:cxnSp>
        <p:nvCxnSpPr>
          <p:cNvPr id="8" name="Straight Connector 7">
            <a:extLst>
              <a:ext uri="{FF2B5EF4-FFF2-40B4-BE49-F238E27FC236}">
                <a16:creationId xmlns:a16="http://schemas.microsoft.com/office/drawing/2014/main" id="{891ED9A6-D54F-4FDD-869C-0001020AD17A}"/>
              </a:ext>
            </a:extLst>
          </p:cNvPr>
          <p:cNvCxnSpPr/>
          <p:nvPr/>
        </p:nvCxnSpPr>
        <p:spPr bwMode="auto">
          <a:xfrm>
            <a:off x="2459725" y="1346008"/>
            <a:ext cx="159380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1533292-11A4-4CCF-A4B1-F7BA9415024C}"/>
              </a:ext>
            </a:extLst>
          </p:cNvPr>
          <p:cNvCxnSpPr/>
          <p:nvPr/>
        </p:nvCxnSpPr>
        <p:spPr bwMode="auto">
          <a:xfrm>
            <a:off x="2491949" y="3685144"/>
            <a:ext cx="1593807"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63E45C9-47C6-459A-93A6-B311E9726D4F}"/>
              </a:ext>
            </a:extLst>
          </p:cNvPr>
          <p:cNvCxnSpPr>
            <a:cxnSpLocks/>
          </p:cNvCxnSpPr>
          <p:nvPr/>
        </p:nvCxnSpPr>
        <p:spPr bwMode="auto">
          <a:xfrm>
            <a:off x="2459553" y="1346008"/>
            <a:ext cx="0" cy="233913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89BDA51E-71D9-468A-B1DF-D924F3A0E33F}"/>
              </a:ext>
            </a:extLst>
          </p:cNvPr>
          <p:cNvCxnSpPr>
            <a:cxnSpLocks/>
          </p:cNvCxnSpPr>
          <p:nvPr/>
        </p:nvCxnSpPr>
        <p:spPr bwMode="auto">
          <a:xfrm>
            <a:off x="1986685" y="2707244"/>
            <a:ext cx="472868"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2" name="TextBox 11">
            <a:extLst>
              <a:ext uri="{FF2B5EF4-FFF2-40B4-BE49-F238E27FC236}">
                <a16:creationId xmlns:a16="http://schemas.microsoft.com/office/drawing/2014/main" id="{1C6E9845-81DD-4547-84F6-B0FF25E4C3E6}"/>
              </a:ext>
            </a:extLst>
          </p:cNvPr>
          <p:cNvSpPr txBox="1"/>
          <p:nvPr/>
        </p:nvSpPr>
        <p:spPr>
          <a:xfrm>
            <a:off x="188949" y="2050851"/>
            <a:ext cx="1812686" cy="1384995"/>
          </a:xfrm>
          <a:prstGeom prst="rect">
            <a:avLst/>
          </a:prstGeom>
          <a:solidFill>
            <a:schemeClr val="bg1"/>
          </a:solidFill>
          <a:ln>
            <a:solidFill>
              <a:schemeClr val="tx1"/>
            </a:solidFill>
          </a:ln>
        </p:spPr>
        <p:txBody>
          <a:bodyPr wrap="square" rtlCol="0">
            <a:spAutoFit/>
          </a:bodyPr>
          <a:lstStyle/>
          <a:p>
            <a:pPr algn="l"/>
            <a:r>
              <a:rPr lang="en-US" sz="1400" b="0" dirty="0"/>
              <a:t>Dimensions.</a:t>
            </a:r>
          </a:p>
          <a:p>
            <a:pPr algn="l"/>
            <a:r>
              <a:rPr lang="en-US" sz="1400" b="0" dirty="0"/>
              <a:t>Typically, dimensions are not the first folder.  Typically, they include only attributes and not measures.</a:t>
            </a:r>
          </a:p>
        </p:txBody>
      </p:sp>
      <p:cxnSp>
        <p:nvCxnSpPr>
          <p:cNvPr id="13" name="Straight Arrow Connector 12">
            <a:extLst>
              <a:ext uri="{FF2B5EF4-FFF2-40B4-BE49-F238E27FC236}">
                <a16:creationId xmlns:a16="http://schemas.microsoft.com/office/drawing/2014/main" id="{E68D90DA-8EC7-46D4-927B-1B8B0B4CC413}"/>
              </a:ext>
            </a:extLst>
          </p:cNvPr>
          <p:cNvCxnSpPr/>
          <p:nvPr/>
        </p:nvCxnSpPr>
        <p:spPr bwMode="auto">
          <a:xfrm flipH="1">
            <a:off x="3444406" y="3840114"/>
            <a:ext cx="1481810"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4" name="TextBox 13">
            <a:extLst>
              <a:ext uri="{FF2B5EF4-FFF2-40B4-BE49-F238E27FC236}">
                <a16:creationId xmlns:a16="http://schemas.microsoft.com/office/drawing/2014/main" id="{BB614643-F595-4B24-A9A4-646CC6AFE82C}"/>
              </a:ext>
            </a:extLst>
          </p:cNvPr>
          <p:cNvSpPr txBox="1"/>
          <p:nvPr/>
        </p:nvSpPr>
        <p:spPr>
          <a:xfrm>
            <a:off x="4926216" y="3655448"/>
            <a:ext cx="1958655" cy="307777"/>
          </a:xfrm>
          <a:prstGeom prst="rect">
            <a:avLst/>
          </a:prstGeom>
          <a:solidFill>
            <a:schemeClr val="bg1"/>
          </a:solidFill>
          <a:ln>
            <a:solidFill>
              <a:schemeClr val="tx1"/>
            </a:solidFill>
          </a:ln>
        </p:spPr>
        <p:txBody>
          <a:bodyPr wrap="square" rtlCol="0">
            <a:spAutoFit/>
          </a:bodyPr>
          <a:lstStyle/>
          <a:p>
            <a:pPr algn="l"/>
            <a:r>
              <a:rPr lang="en-US" sz="1400" b="0" dirty="0"/>
              <a:t>Subject area</a:t>
            </a:r>
          </a:p>
        </p:txBody>
      </p:sp>
    </p:spTree>
    <p:extLst>
      <p:ext uri="{BB962C8B-B14F-4D97-AF65-F5344CB8AC3E}">
        <p14:creationId xmlns:p14="http://schemas.microsoft.com/office/powerpoint/2010/main" val="284586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a:t>
            </a:fld>
            <a:endParaRPr lang="en-US" dirty="0"/>
          </a:p>
        </p:txBody>
      </p:sp>
      <p:pic>
        <p:nvPicPr>
          <p:cNvPr id="6" name="Picture 5">
            <a:extLst>
              <a:ext uri="{FF2B5EF4-FFF2-40B4-BE49-F238E27FC236}">
                <a16:creationId xmlns:a16="http://schemas.microsoft.com/office/drawing/2014/main" id="{C99943BB-FD56-4BB4-8D63-EFB64910594F}"/>
              </a:ext>
            </a:extLst>
          </p:cNvPr>
          <p:cNvPicPr>
            <a:picLocks noChangeAspect="1"/>
          </p:cNvPicPr>
          <p:nvPr/>
        </p:nvPicPr>
        <p:blipFill>
          <a:blip r:embed="rId2"/>
          <a:stretch>
            <a:fillRect/>
          </a:stretch>
        </p:blipFill>
        <p:spPr>
          <a:xfrm>
            <a:off x="4041684" y="1147895"/>
            <a:ext cx="800100" cy="485775"/>
          </a:xfrm>
          <a:prstGeom prst="rect">
            <a:avLst/>
          </a:prstGeom>
        </p:spPr>
      </p:pic>
      <p:pic>
        <p:nvPicPr>
          <p:cNvPr id="7" name="Picture 6">
            <a:extLst>
              <a:ext uri="{FF2B5EF4-FFF2-40B4-BE49-F238E27FC236}">
                <a16:creationId xmlns:a16="http://schemas.microsoft.com/office/drawing/2014/main" id="{AEFC7360-7C97-49D8-810D-753EFB4AFCA1}"/>
              </a:ext>
            </a:extLst>
          </p:cNvPr>
          <p:cNvPicPr>
            <a:picLocks noChangeAspect="1"/>
          </p:cNvPicPr>
          <p:nvPr/>
        </p:nvPicPr>
        <p:blipFill>
          <a:blip r:embed="rId2"/>
          <a:stretch>
            <a:fillRect/>
          </a:stretch>
        </p:blipFill>
        <p:spPr>
          <a:xfrm>
            <a:off x="4063807" y="1190297"/>
            <a:ext cx="800100" cy="485775"/>
          </a:xfrm>
          <a:prstGeom prst="rect">
            <a:avLst/>
          </a:prstGeom>
        </p:spPr>
      </p:pic>
      <p:pic>
        <p:nvPicPr>
          <p:cNvPr id="8" name="Picture 7">
            <a:extLst>
              <a:ext uri="{FF2B5EF4-FFF2-40B4-BE49-F238E27FC236}">
                <a16:creationId xmlns:a16="http://schemas.microsoft.com/office/drawing/2014/main" id="{02A4D5F1-2D33-4BD9-B566-2665BCEA54E4}"/>
              </a:ext>
            </a:extLst>
          </p:cNvPr>
          <p:cNvPicPr>
            <a:picLocks noChangeAspect="1"/>
          </p:cNvPicPr>
          <p:nvPr/>
        </p:nvPicPr>
        <p:blipFill>
          <a:blip r:embed="rId2"/>
          <a:stretch>
            <a:fillRect/>
          </a:stretch>
        </p:blipFill>
        <p:spPr>
          <a:xfrm>
            <a:off x="4171950" y="1251803"/>
            <a:ext cx="800100" cy="485775"/>
          </a:xfrm>
          <a:prstGeom prst="rect">
            <a:avLst/>
          </a:prstGeom>
        </p:spPr>
      </p:pic>
      <p:pic>
        <p:nvPicPr>
          <p:cNvPr id="9" name="Picture 8">
            <a:extLst>
              <a:ext uri="{FF2B5EF4-FFF2-40B4-BE49-F238E27FC236}">
                <a16:creationId xmlns:a16="http://schemas.microsoft.com/office/drawing/2014/main" id="{8A235AC1-53A1-48FD-A105-CE4FCB626344}"/>
              </a:ext>
            </a:extLst>
          </p:cNvPr>
          <p:cNvPicPr>
            <a:picLocks noChangeAspect="1"/>
          </p:cNvPicPr>
          <p:nvPr/>
        </p:nvPicPr>
        <p:blipFill>
          <a:blip r:embed="rId2"/>
          <a:stretch>
            <a:fillRect/>
          </a:stretch>
        </p:blipFill>
        <p:spPr>
          <a:xfrm>
            <a:off x="4311829" y="1313309"/>
            <a:ext cx="800100" cy="485775"/>
          </a:xfrm>
          <a:prstGeom prst="rect">
            <a:avLst/>
          </a:prstGeom>
        </p:spPr>
      </p:pic>
      <p:pic>
        <p:nvPicPr>
          <p:cNvPr id="2" name="Picture 1">
            <a:extLst>
              <a:ext uri="{FF2B5EF4-FFF2-40B4-BE49-F238E27FC236}">
                <a16:creationId xmlns:a16="http://schemas.microsoft.com/office/drawing/2014/main" id="{62B3C734-8505-4030-800D-198C4E2E793C}"/>
              </a:ext>
            </a:extLst>
          </p:cNvPr>
          <p:cNvPicPr>
            <a:picLocks noChangeAspect="1"/>
          </p:cNvPicPr>
          <p:nvPr/>
        </p:nvPicPr>
        <p:blipFill>
          <a:blip r:embed="rId3"/>
          <a:stretch>
            <a:fillRect/>
          </a:stretch>
        </p:blipFill>
        <p:spPr>
          <a:xfrm>
            <a:off x="4188638" y="-148"/>
            <a:ext cx="4956736" cy="3164400"/>
          </a:xfrm>
          <a:prstGeom prst="rect">
            <a:avLst/>
          </a:prstGeom>
        </p:spPr>
      </p:pic>
    </p:spTree>
    <p:extLst>
      <p:ext uri="{BB962C8B-B14F-4D97-AF65-F5344CB8AC3E}">
        <p14:creationId xmlns:p14="http://schemas.microsoft.com/office/powerpoint/2010/main" val="90961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In order to be able to join two subject areas the following three conditions must be met:</a:t>
            </a:r>
          </a:p>
          <a:p>
            <a:pPr marL="914400" lvl="1" indent="-514350">
              <a:buFont typeface="+mj-lt"/>
              <a:buAutoNum type="arabicPeriod"/>
            </a:pPr>
            <a:r>
              <a:rPr lang="en-US" sz="2200" dirty="0">
                <a:solidFill>
                  <a:srgbClr val="3E4C56"/>
                </a:solidFill>
              </a:rPr>
              <a:t>There must be at least one common dimension among the two subject areas</a:t>
            </a:r>
          </a:p>
          <a:p>
            <a:pPr marL="914400" lvl="1" indent="-514350">
              <a:buFont typeface="+mj-lt"/>
              <a:buAutoNum type="arabicPeriod"/>
            </a:pPr>
            <a:r>
              <a:rPr lang="en-US" sz="2200" dirty="0">
                <a:solidFill>
                  <a:srgbClr val="3E4C56"/>
                </a:solidFill>
              </a:rPr>
              <a:t>Descriptive fields must come from the common dimension(s)</a:t>
            </a:r>
          </a:p>
          <a:p>
            <a:pPr marL="914400" lvl="1" indent="-514350">
              <a:buFont typeface="+mj-lt"/>
              <a:buAutoNum type="arabicPeriod"/>
            </a:pPr>
            <a:r>
              <a:rPr lang="en-US" sz="2200" dirty="0">
                <a:solidFill>
                  <a:srgbClr val="3E4C56"/>
                </a:solidFill>
              </a:rPr>
              <a:t>Measures will come from the facts</a:t>
            </a:r>
          </a:p>
          <a:p>
            <a:r>
              <a:rPr lang="en-US" sz="2200" dirty="0"/>
              <a:t>The above will become clear throughout the presentation and example.</a:t>
            </a:r>
          </a:p>
        </p:txBody>
      </p:sp>
    </p:spTree>
    <p:extLst>
      <p:ext uri="{BB962C8B-B14F-4D97-AF65-F5344CB8AC3E}">
        <p14:creationId xmlns:p14="http://schemas.microsoft.com/office/powerpoint/2010/main" val="207683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Example – what are we trying to achieve?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8</a:t>
            </a:fld>
            <a:endParaRPr lang="en-US" dirty="0"/>
          </a:p>
        </p:txBody>
      </p:sp>
      <p:pic>
        <p:nvPicPr>
          <p:cNvPr id="2" name="Picture 1">
            <a:extLst>
              <a:ext uri="{FF2B5EF4-FFF2-40B4-BE49-F238E27FC236}">
                <a16:creationId xmlns:a16="http://schemas.microsoft.com/office/drawing/2014/main" id="{127E04EE-AA26-4F11-A907-4A4D23B8D90E}"/>
              </a:ext>
            </a:extLst>
          </p:cNvPr>
          <p:cNvPicPr>
            <a:picLocks noChangeAspect="1"/>
          </p:cNvPicPr>
          <p:nvPr/>
        </p:nvPicPr>
        <p:blipFill>
          <a:blip r:embed="rId2"/>
          <a:stretch>
            <a:fillRect/>
          </a:stretch>
        </p:blipFill>
        <p:spPr>
          <a:xfrm>
            <a:off x="3851920" y="0"/>
            <a:ext cx="5292080" cy="3182715"/>
          </a:xfrm>
          <a:prstGeom prst="rect">
            <a:avLst/>
          </a:prstGeom>
        </p:spPr>
      </p:pic>
    </p:spTree>
    <p:extLst>
      <p:ext uri="{BB962C8B-B14F-4D97-AF65-F5344CB8AC3E}">
        <p14:creationId xmlns:p14="http://schemas.microsoft.com/office/powerpoint/2010/main" val="250950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Example – what are we trying to achieve?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t>We want to create a report which will include information from the "Loan Details" and "Loan Policy" dimensions (folders) which are in both the "Fulfillment" subject area and the "Fines and Fees" subject area. </a:t>
            </a:r>
          </a:p>
          <a:p>
            <a:r>
              <a:rPr lang="en-US" sz="2200" dirty="0"/>
              <a:t>We also want to include </a:t>
            </a:r>
          </a:p>
          <a:p>
            <a:pPr lvl="1"/>
            <a:r>
              <a:rPr lang="en-US" sz="2200" dirty="0"/>
              <a:t>The "Loans (Not In House)" and "Loan Days" measures which are in the "Loan" fact of the "Fulfillment" subject area</a:t>
            </a:r>
          </a:p>
          <a:p>
            <a:pPr lvl="1"/>
            <a:r>
              <a:rPr lang="en-US" sz="2200" dirty="0"/>
              <a:t>The "Transaction Amount" measure which is in the "Fines and Fees Transactions" fact of the "Fines and Fees" subject area.</a:t>
            </a:r>
          </a:p>
        </p:txBody>
      </p:sp>
    </p:spTree>
    <p:extLst>
      <p:ext uri="{BB962C8B-B14F-4D97-AF65-F5344CB8AC3E}">
        <p14:creationId xmlns:p14="http://schemas.microsoft.com/office/powerpoint/2010/main" val="310041390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18920</TotalTime>
  <Words>951</Words>
  <Application>Microsoft Office PowerPoint</Application>
  <PresentationFormat>On-screen Show (16:9)</PresentationFormat>
  <Paragraphs>123</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IGeLU_2016_16X9 (1)</vt:lpstr>
      <vt:lpstr>Ex_Libris_2020</vt:lpstr>
      <vt:lpstr>PowerPoint Presentation</vt:lpstr>
      <vt:lpstr>PowerPoint Presentation</vt:lpstr>
      <vt:lpstr>Terminology</vt:lpstr>
      <vt:lpstr>Terminology </vt:lpstr>
      <vt:lpstr>Terminology </vt:lpstr>
      <vt:lpstr>Introduction</vt:lpstr>
      <vt:lpstr>Introduction</vt:lpstr>
      <vt:lpstr>Example – what are we trying to achieve?</vt:lpstr>
      <vt:lpstr>Example – what are we trying to achieve?</vt:lpstr>
      <vt:lpstr>Example – what are we trying to achieve?</vt:lpstr>
      <vt:lpstr>Example – what are we trying to achieve?</vt:lpstr>
      <vt:lpstr>Example – what are we trying to achieve?</vt:lpstr>
      <vt:lpstr>Steps to create the report</vt:lpstr>
      <vt:lpstr>Steps to create the report</vt:lpstr>
      <vt:lpstr>Steps to create the report</vt:lpstr>
      <vt:lpstr>Steps to create the report</vt:lpstr>
      <vt:lpstr>Steps to create the report</vt:lpstr>
      <vt:lpstr>Steps to create the report</vt:lpstr>
      <vt:lpstr>Steps to create the report</vt:lpstr>
      <vt:lpstr>Steps to create the report</vt:lpstr>
      <vt:lpstr>Steps to create the report</vt:lpstr>
      <vt:lpstr>Steps to create the report</vt:lpstr>
      <vt:lpstr>View Results</vt:lpstr>
      <vt:lpstr>View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1809</cp:revision>
  <dcterms:created xsi:type="dcterms:W3CDTF">2017-01-02T15:10:30Z</dcterms:created>
  <dcterms:modified xsi:type="dcterms:W3CDTF">2021-06-14T06:38:41Z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